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6858000" cx="12192000"/>
  <p:notesSz cx="6858000" cy="9144000"/>
  <p:embeddedFontLst>
    <p:embeddedFont>
      <p:font typeface="Balthazar"/>
      <p:regular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09">
          <p15:clr>
            <a:srgbClr val="A4A3A4"/>
          </p15:clr>
        </p15:guide>
        <p15:guide id="2" pos="393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1" roundtripDataSignature="AMtx7mhW9sNI7IEhrXnvFZETqsNevxld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C1DE725-0A48-4F1C-878B-73728E627C85}">
  <a:tblStyle styleId="{FC1DE725-0A48-4F1C-878B-73728E627C85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09" orient="horz"/>
        <p:guide pos="393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customschemas.google.com/relationships/presentationmetadata" Target="metadata"/><Relationship Id="rId30" Type="http://schemas.openxmlformats.org/officeDocument/2006/relationships/font" Target="fonts/Balthazar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보스는 고전 게임 라피스의 실시간 턴제 시스템을 가져 간다.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모든 전투가 턴제가 아닌 보스만 실시간 턴제인 이유는 앞서 설명한 것처럼 보스 러쉬를 하면서 전략의 획일성을 어느정도 제어 하면서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피지컬 보다 전략적 플레이를 강조 하기 위함이다.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턴제의 기본이 되는 SP게이지를 가지고 있으며 SP게이지가 100%가 되면 행동을 취한다.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취하는 행동으로는 이동, 공격, 버프가 있으며 이동 거리, 위력등에 따라서 소모되는 SP가 변경 된다.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다만 보스가 자신의 턴이 돌아 오기 전까지 아무것도 못하는 만큼 걸리는 CC 또한 시간이 아닌 턴단위로 진행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그리고 보스가 사용하는 일부 스킬들은 플레이어가 느끼기에 불합리 하다는 생각이 들정도로 넓은 범위나 데미지를 가진다.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턴제 형태의 몬스터만 나오면 아무리 플레이어에게 불리한 위력을 가졌더라도 피하면 그만인 상황이 될 수 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이러한 점을 방지 하기 위해서 항상 쫄이 소환 되도록 한다.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쫄은 유저 주변을 항상 따라 다니면서 유저가 보스에게 접근하기 어렵게 밖으로 밀어 내거나, 일종의 벽으로 작용해 보스의 스킬이 맞을 수 있도록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지원하는 역할을 가진다. </a:t>
            </a:r>
            <a:endParaRPr/>
          </a:p>
        </p:txBody>
      </p:sp>
      <p:sp>
        <p:nvSpPr>
          <p:cNvPr id="292" name="Google Shape;292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턴제 형태의 몬스터만 나오면 아무리 플레이어에게 불리한 위력을 가졌더라도 피하면 그만인 상황이 될 수 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이러한 점을 방지 하기 위해서 항상 쫄이 소환 되도록 한다.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쫄은 유저 주변을 항상 따라 다니면서 유저가 보스에게 접근하기 어렵게 밖으로 밀어 내거나, 일종의 벽으로 작용해 보스의 스킬이 맞을 수 있도록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지원하는 역할을 가진다. </a:t>
            </a:r>
            <a:endParaRPr/>
          </a:p>
        </p:txBody>
      </p:sp>
      <p:sp>
        <p:nvSpPr>
          <p:cNvPr id="415" name="Google Shape;415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턴제 형태의 몬스터만 나오면 아무리 플레이어에게 불리한 위력을 가졌더라도 피하면 그만인 상황이 될 수 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이러한 점을 방지 하기 위해서 항상 쫄이 소환 되도록 한다.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쫄은 유저 주변을 항상 따라 다니면서 유저가 보스에게 접근하기 어렵게 밖으로 밀어 내거나, 일종의 벽으로 작용해 보스의 스킬이 맞을 수 있도록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지원하는 역할을 가진다. </a:t>
            </a:r>
            <a:endParaRPr/>
          </a:p>
        </p:txBody>
      </p:sp>
      <p:sp>
        <p:nvSpPr>
          <p:cNvPr id="436" name="Google Shape;436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맵 자체에는 별다른 특징이 없으며 다양한 지형 지물이 배치 된다.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BUT 바닥에 6각형 타일이 배치되어 표시 된다.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약간 탑뷰에 가까운 쿼터뷰 형식의 게임으로 한다.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대부분의 보스 러쉬가 2D 횡을 많이 사용하지만 전략적인 부분을 강조하기 위해 쿼터뷰를 사용한다.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배치된 타일은 보스를 위한 타일로 플레이어 에게는 별도의 영향을 받지 않는다.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여기도 이미지 변경 조금 더 가독성을 올려준다.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카메라에서 평행 투시를 통해서 보는것이 좋아 보인다.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타일이미지 변경도 필요</a:t>
            </a:r>
            <a:endParaRPr/>
          </a:p>
        </p:txBody>
      </p:sp>
      <p:sp>
        <p:nvSpPr>
          <p:cNvPr id="179" name="Google Shape;17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맵 자체에는 별다른 특징이 없으며 다양한 지형 지물이 배치 된다.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BUT 바닥에 6각형 타일이 배치되어 표시 된다.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약간 탑뷰에 가까운 쿼터뷰 형식의 게임으로 한다.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대부분의 보스 러쉬가 2D 횡을 많이 사용하지만 전략적인 부분을 강조하기 위해 쿼터뷰를 사용한다.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배치된 타일은 보스를 위한 타일로 플레이어 에게는 별도의 영향을 받지 않는다. </a:t>
            </a:r>
            <a:endParaRPr/>
          </a:p>
        </p:txBody>
      </p:sp>
      <p:sp>
        <p:nvSpPr>
          <p:cNvPr id="201" name="Google Shape;201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ᐈ Dota 2 - How To Lane Properly • WePlay!" id="22" name="Google Shape;22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53F3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24;p26"/>
          <p:cNvSpPr txBox="1"/>
          <p:nvPr>
            <p:ph type="title"/>
          </p:nvPr>
        </p:nvSpPr>
        <p:spPr>
          <a:xfrm>
            <a:off x="838200" y="19671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F3E"/>
              </a:buClr>
              <a:buSzPts val="4400"/>
              <a:buFont typeface="Arial"/>
              <a:buNone/>
              <a:defRPr b="1">
                <a:solidFill>
                  <a:srgbClr val="F53F3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2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" name="Google Shape;63;p3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4" name="Google Shape;64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3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42.png"/><Relationship Id="rId5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2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g"/><Relationship Id="rId4" Type="http://schemas.openxmlformats.org/officeDocument/2006/relationships/image" Target="../media/image21.png"/><Relationship Id="rId10" Type="http://schemas.openxmlformats.org/officeDocument/2006/relationships/image" Target="../media/image4.png"/><Relationship Id="rId9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19.png"/><Relationship Id="rId8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g"/><Relationship Id="rId4" Type="http://schemas.openxmlformats.org/officeDocument/2006/relationships/image" Target="../media/image24.png"/><Relationship Id="rId9" Type="http://schemas.openxmlformats.org/officeDocument/2006/relationships/image" Target="../media/image4.png"/><Relationship Id="rId5" Type="http://schemas.openxmlformats.org/officeDocument/2006/relationships/image" Target="../media/image25.png"/><Relationship Id="rId6" Type="http://schemas.openxmlformats.org/officeDocument/2006/relationships/image" Target="../media/image31.png"/><Relationship Id="rId7" Type="http://schemas.openxmlformats.org/officeDocument/2006/relationships/image" Target="../media/image34.png"/><Relationship Id="rId8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jpg"/><Relationship Id="rId4" Type="http://schemas.openxmlformats.org/officeDocument/2006/relationships/image" Target="../media/image28.png"/><Relationship Id="rId10" Type="http://schemas.openxmlformats.org/officeDocument/2006/relationships/image" Target="../media/image4.png"/><Relationship Id="rId9" Type="http://schemas.openxmlformats.org/officeDocument/2006/relationships/image" Target="../media/image35.png"/><Relationship Id="rId5" Type="http://schemas.openxmlformats.org/officeDocument/2006/relationships/image" Target="../media/image29.png"/><Relationship Id="rId6" Type="http://schemas.openxmlformats.org/officeDocument/2006/relationships/image" Target="../media/image40.png"/><Relationship Id="rId7" Type="http://schemas.openxmlformats.org/officeDocument/2006/relationships/image" Target="../media/image30.png"/><Relationship Id="rId8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9.png"/><Relationship Id="rId6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38.jpg"/><Relationship Id="rId5" Type="http://schemas.openxmlformats.org/officeDocument/2006/relationships/image" Target="../media/image3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22.gif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4.png"/><Relationship Id="rId5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4.png"/><Relationship Id="rId5" Type="http://schemas.openxmlformats.org/officeDocument/2006/relationships/image" Target="../media/image20.png"/><Relationship Id="rId6" Type="http://schemas.openxmlformats.org/officeDocument/2006/relationships/image" Target="../media/image6.jpg"/><Relationship Id="rId7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1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0 Item yang Paling Sering Digunakan Pemain Dota 2 - INDOESPORTS" id="91" name="Google Shape;91;p1"/>
          <p:cNvPicPr preferRelativeResize="0"/>
          <p:nvPr/>
        </p:nvPicPr>
        <p:blipFill rotWithShape="1">
          <a:blip r:embed="rId3">
            <a:alphaModFix/>
          </a:blip>
          <a:srcRect b="19630" l="0" r="0" t="9073"/>
          <a:stretch/>
        </p:blipFill>
        <p:spPr>
          <a:xfrm>
            <a:off x="1219200" y="828914"/>
            <a:ext cx="9753600" cy="43492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1"/>
          <p:cNvGrpSpPr/>
          <p:nvPr/>
        </p:nvGrpSpPr>
        <p:grpSpPr>
          <a:xfrm>
            <a:off x="3672114" y="4165603"/>
            <a:ext cx="4847772" cy="2262414"/>
            <a:chOff x="3672114" y="4229103"/>
            <a:chExt cx="4847772" cy="2262414"/>
          </a:xfrm>
        </p:grpSpPr>
        <p:sp>
          <p:nvSpPr>
            <p:cNvPr id="93" name="Google Shape;93;p1"/>
            <p:cNvSpPr/>
            <p:nvPr/>
          </p:nvSpPr>
          <p:spPr>
            <a:xfrm>
              <a:off x="3855719" y="4847775"/>
              <a:ext cx="4511993" cy="587827"/>
            </a:xfrm>
            <a:prstGeom prst="rect">
              <a:avLst/>
            </a:prstGeom>
            <a:solidFill>
              <a:srgbClr val="F53F3E"/>
            </a:solidFill>
            <a:ln>
              <a:noFill/>
            </a:ln>
          </p:spPr>
          <p:txBody>
            <a:bodyPr anchorCtr="0" anchor="ctr" bIns="457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3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패스 투 이그드라실</a:t>
              </a:r>
              <a:endPara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3672114" y="4229103"/>
              <a:ext cx="4847772" cy="7837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3600" u="none" cap="none" strike="noStrike">
                  <a:solidFill>
                    <a:schemeClr val="lt1"/>
                  </a:solidFill>
                  <a:latin typeface="Balthazar"/>
                  <a:ea typeface="Balthazar"/>
                  <a:cs typeface="Balthazar"/>
                  <a:sym typeface="Balthazar"/>
                </a:rPr>
                <a:t>Path To Yggdrasil </a:t>
              </a:r>
              <a:endParaRPr b="1" i="0" sz="3600" u="none" cap="none" strike="noStrike">
                <a:solidFill>
                  <a:schemeClr val="lt1"/>
                </a:solidFill>
                <a:latin typeface="Balthazar"/>
                <a:ea typeface="Balthazar"/>
                <a:cs typeface="Balthazar"/>
                <a:sym typeface="Balthazar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3672114" y="5707745"/>
              <a:ext cx="4847772" cy="7837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ㅣ김세윤ㅣ</a:t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0"/>
          <p:cNvSpPr/>
          <p:nvPr/>
        </p:nvSpPr>
        <p:spPr>
          <a:xfrm>
            <a:off x="4771003" y="4699908"/>
            <a:ext cx="2645682" cy="986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108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효과 지형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0"/>
          <p:cNvSpPr/>
          <p:nvPr/>
        </p:nvSpPr>
        <p:spPr>
          <a:xfrm>
            <a:off x="8189459" y="4699908"/>
            <a:ext cx="2645682" cy="986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108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이동 불가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0"/>
          <p:cNvSpPr/>
          <p:nvPr/>
        </p:nvSpPr>
        <p:spPr>
          <a:xfrm>
            <a:off x="1249089" y="4699908"/>
            <a:ext cx="2645682" cy="986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108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일반 지형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0"/>
          <p:cNvSpPr txBox="1"/>
          <p:nvPr>
            <p:ph type="title"/>
          </p:nvPr>
        </p:nvSpPr>
        <p:spPr>
          <a:xfrm>
            <a:off x="819148" y="-141789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F3E"/>
              </a:buClr>
              <a:buSzPts val="4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50" name="Google Shape;250;p10"/>
          <p:cNvSpPr txBox="1"/>
          <p:nvPr>
            <p:ph idx="1" type="body"/>
          </p:nvPr>
        </p:nvSpPr>
        <p:spPr>
          <a:xfrm>
            <a:off x="838200" y="695088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51" name="Google Shape;251;p10"/>
          <p:cNvPicPr preferRelativeResize="0"/>
          <p:nvPr/>
        </p:nvPicPr>
        <p:blipFill rotWithShape="1">
          <a:blip r:embed="rId3">
            <a:alphaModFix/>
          </a:blip>
          <a:srcRect b="32674" l="22499" r="48055" t="19121"/>
          <a:stretch/>
        </p:blipFill>
        <p:spPr>
          <a:xfrm>
            <a:off x="7939416" y="1977200"/>
            <a:ext cx="3349249" cy="2970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0"/>
          <p:cNvPicPr preferRelativeResize="0"/>
          <p:nvPr/>
        </p:nvPicPr>
        <p:blipFill rotWithShape="1">
          <a:blip r:embed="rId4">
            <a:alphaModFix/>
          </a:blip>
          <a:srcRect b="32436" l="22638" r="48056" t="19230"/>
          <a:stretch/>
        </p:blipFill>
        <p:spPr>
          <a:xfrm>
            <a:off x="894183" y="1933221"/>
            <a:ext cx="3349249" cy="2992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0"/>
          <p:cNvPicPr preferRelativeResize="0"/>
          <p:nvPr/>
        </p:nvPicPr>
        <p:blipFill rotWithShape="1">
          <a:blip r:embed="rId5">
            <a:alphaModFix/>
          </a:blip>
          <a:srcRect b="32454" l="22619" r="48175" t="19243"/>
          <a:stretch/>
        </p:blipFill>
        <p:spPr>
          <a:xfrm>
            <a:off x="4417502" y="1946955"/>
            <a:ext cx="3349249" cy="30003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" name="Google Shape;254;p10"/>
          <p:cNvGrpSpPr/>
          <p:nvPr/>
        </p:nvGrpSpPr>
        <p:grpSpPr>
          <a:xfrm>
            <a:off x="2806648" y="-1"/>
            <a:ext cx="6578704" cy="914591"/>
            <a:chOff x="2806648" y="-1"/>
            <a:chExt cx="6578704" cy="914591"/>
          </a:xfrm>
        </p:grpSpPr>
        <p:pic>
          <p:nvPicPr>
            <p:cNvPr descr="10 Item yang Paling Sering Digunakan Pemain Dota 2 - INDOESPORTS" id="255" name="Google Shape;255;p10"/>
            <p:cNvPicPr preferRelativeResize="0"/>
            <p:nvPr/>
          </p:nvPicPr>
          <p:blipFill rotWithShape="1">
            <a:blip r:embed="rId6">
              <a:alphaModFix/>
            </a:blip>
            <a:srcRect b="19629" l="0" r="0" t="63316"/>
            <a:stretch/>
          </p:blipFill>
          <p:spPr>
            <a:xfrm>
              <a:off x="2806648" y="-1"/>
              <a:ext cx="6578704" cy="7017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" name="Google Shape;256;p10"/>
            <p:cNvSpPr/>
            <p:nvPr/>
          </p:nvSpPr>
          <p:spPr>
            <a:xfrm>
              <a:off x="4599667" y="519341"/>
              <a:ext cx="3016251" cy="395249"/>
            </a:xfrm>
            <a:prstGeom prst="rect">
              <a:avLst/>
            </a:prstGeom>
            <a:solidFill>
              <a:srgbClr val="F53F3E"/>
            </a:solidFill>
            <a:ln>
              <a:noFill/>
            </a:ln>
          </p:spPr>
          <p:txBody>
            <a:bodyPr anchorCtr="0" anchor="ctr" bIns="720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스테이지</a:t>
              </a:r>
              <a:endParaRPr/>
            </a:p>
          </p:txBody>
        </p:sp>
        <p:sp>
          <p:nvSpPr>
            <p:cNvPr id="257" name="Google Shape;257;p10"/>
            <p:cNvSpPr/>
            <p:nvPr/>
          </p:nvSpPr>
          <p:spPr>
            <a:xfrm>
              <a:off x="4242864" y="89573"/>
              <a:ext cx="3706272" cy="5158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400" u="none" cap="none" strike="noStrike">
                  <a:solidFill>
                    <a:schemeClr val="lt1"/>
                  </a:solidFill>
                  <a:latin typeface="Balthazar"/>
                  <a:ea typeface="Balthazar"/>
                  <a:cs typeface="Balthazar"/>
                  <a:sym typeface="Balthazar"/>
                </a:rPr>
                <a:t>Path To Yggdrasil </a:t>
              </a:r>
              <a:endParaRPr b="1" i="0" sz="2400" u="none" cap="none" strike="noStrike">
                <a:solidFill>
                  <a:schemeClr val="lt1"/>
                </a:solidFill>
                <a:latin typeface="Balthazar"/>
                <a:ea typeface="Balthazar"/>
                <a:cs typeface="Balthazar"/>
                <a:sym typeface="Balthazar"/>
              </a:endParaRPr>
            </a:p>
          </p:txBody>
        </p:sp>
      </p:grpSp>
    </p:spTree>
  </p:cSld>
  <p:clrMapOvr>
    <a:masterClrMapping/>
  </p:clrMapOvr>
  <p:transition spd="slow">
    <p:wipe dir="d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1"/>
          <p:cNvSpPr txBox="1"/>
          <p:nvPr/>
        </p:nvSpPr>
        <p:spPr>
          <a:xfrm>
            <a:off x="2832100" y="3044280"/>
            <a:ext cx="652780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4400" u="none" cap="none" strike="noStrike">
                <a:solidFill>
                  <a:srgbClr val="F53F3E"/>
                </a:solidFill>
                <a:latin typeface="Arial"/>
                <a:ea typeface="Arial"/>
                <a:cs typeface="Arial"/>
                <a:sym typeface="Arial"/>
              </a:rPr>
              <a:t>몬스터</a:t>
            </a:r>
            <a:endParaRPr b="1" i="0" sz="4400" u="none" cap="none" strike="noStrike">
              <a:solidFill>
                <a:srgbClr val="F53F3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12"/>
          <p:cNvPicPr preferRelativeResize="0"/>
          <p:nvPr/>
        </p:nvPicPr>
        <p:blipFill rotWithShape="1">
          <a:blip r:embed="rId3">
            <a:alphaModFix/>
          </a:blip>
          <a:srcRect b="1142" l="3907" r="4049" t="3714"/>
          <a:stretch/>
        </p:blipFill>
        <p:spPr>
          <a:xfrm>
            <a:off x="623889" y="1872101"/>
            <a:ext cx="6602412" cy="373228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2"/>
          <p:cNvSpPr txBox="1"/>
          <p:nvPr>
            <p:ph type="title"/>
          </p:nvPr>
        </p:nvSpPr>
        <p:spPr>
          <a:xfrm>
            <a:off x="838200" y="-153048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F3E"/>
              </a:buClr>
              <a:buSzPts val="4400"/>
              <a:buFont typeface="Arial"/>
              <a:buNone/>
            </a:pPr>
            <a:r>
              <a:rPr lang="ko-KR"/>
              <a:t>보스 몬스터</a:t>
            </a:r>
            <a:endParaRPr/>
          </a:p>
        </p:txBody>
      </p:sp>
      <p:sp>
        <p:nvSpPr>
          <p:cNvPr id="271" name="Google Shape;271;p12"/>
          <p:cNvSpPr txBox="1"/>
          <p:nvPr/>
        </p:nvSpPr>
        <p:spPr>
          <a:xfrm>
            <a:off x="1157689" y="7299112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ko-KR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보스는 턴제로 행동</a:t>
            </a:r>
            <a:endParaRPr b="0" i="0" sz="2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0" marL="2286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0" marL="2286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ko-KR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특수한 SP게이지</a:t>
            </a:r>
            <a:endParaRPr b="0" i="0" sz="2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0" marL="2286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0" marL="2286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ko-KR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쫄과 강력한 스킬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2" name="Google Shape;272;p12"/>
          <p:cNvPicPr preferRelativeResize="0"/>
          <p:nvPr/>
        </p:nvPicPr>
        <p:blipFill rotWithShape="1">
          <a:blip r:embed="rId4">
            <a:alphaModFix/>
          </a:blip>
          <a:srcRect b="999" l="3750" r="3984" t="3715"/>
          <a:stretch/>
        </p:blipFill>
        <p:spPr>
          <a:xfrm>
            <a:off x="623889" y="1883212"/>
            <a:ext cx="6608429" cy="373228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2"/>
          <p:cNvSpPr/>
          <p:nvPr/>
        </p:nvSpPr>
        <p:spPr>
          <a:xfrm>
            <a:off x="7615918" y="3486250"/>
            <a:ext cx="3962400" cy="484965"/>
          </a:xfrm>
          <a:prstGeom prst="rect">
            <a:avLst/>
          </a:prstGeom>
          <a:solidFill>
            <a:srgbClr val="F53F3E"/>
          </a:solidFill>
          <a:ln>
            <a:noFill/>
          </a:ln>
        </p:spPr>
        <p:txBody>
          <a:bodyPr anchorCtr="0" anchor="ctr" bIns="45700" lIns="91425" spcFirstLastPara="1" rIns="91425" wrap="square" tIns="108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스테미나를 소모해 전투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2"/>
          <p:cNvSpPr/>
          <p:nvPr/>
        </p:nvSpPr>
        <p:spPr>
          <a:xfrm>
            <a:off x="7615918" y="4092010"/>
            <a:ext cx="3962400" cy="484965"/>
          </a:xfrm>
          <a:prstGeom prst="rect">
            <a:avLst/>
          </a:prstGeom>
          <a:solidFill>
            <a:srgbClr val="F53F3E"/>
          </a:solidFill>
          <a:ln>
            <a:noFill/>
          </a:ln>
        </p:spPr>
        <p:txBody>
          <a:bodyPr anchorCtr="0" anchor="ctr" bIns="45700" lIns="91425" spcFirstLastPara="1" rIns="91425" wrap="square" tIns="108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 패턴 파악 필요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2"/>
          <p:cNvSpPr/>
          <p:nvPr/>
        </p:nvSpPr>
        <p:spPr>
          <a:xfrm>
            <a:off x="7615918" y="2880490"/>
            <a:ext cx="3962400" cy="484965"/>
          </a:xfrm>
          <a:prstGeom prst="rect">
            <a:avLst/>
          </a:prstGeom>
          <a:solidFill>
            <a:srgbClr val="F53F3E"/>
          </a:solidFill>
          <a:ln>
            <a:noFill/>
          </a:ln>
        </p:spPr>
        <p:txBody>
          <a:bodyPr anchorCtr="0" anchor="ctr" bIns="45700" lIns="91425" spcFirstLastPara="1" rIns="91425" wrap="square" tIns="108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타일을 중심으로 행동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6" name="Google Shape;276;p12"/>
          <p:cNvGrpSpPr/>
          <p:nvPr/>
        </p:nvGrpSpPr>
        <p:grpSpPr>
          <a:xfrm>
            <a:off x="3176848" y="2024234"/>
            <a:ext cx="1628254" cy="167364"/>
            <a:chOff x="3174713" y="2002739"/>
            <a:chExt cx="1628254" cy="167364"/>
          </a:xfrm>
        </p:grpSpPr>
        <p:sp>
          <p:nvSpPr>
            <p:cNvPr id="277" name="Google Shape;277;p12"/>
            <p:cNvSpPr/>
            <p:nvPr/>
          </p:nvSpPr>
          <p:spPr>
            <a:xfrm>
              <a:off x="3174713" y="2002740"/>
              <a:ext cx="1628254" cy="167363"/>
            </a:xfrm>
            <a:prstGeom prst="rect">
              <a:avLst/>
            </a:prstGeom>
            <a:solidFill>
              <a:srgbClr val="DDEAF6"/>
            </a:solidFill>
            <a:ln cap="flat" cmpd="sng" w="381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3174715" y="2002739"/>
              <a:ext cx="825786" cy="167364"/>
            </a:xfrm>
            <a:prstGeom prst="rect">
              <a:avLst/>
            </a:prstGeom>
            <a:solidFill>
              <a:srgbClr val="4BFAFA"/>
            </a:solidFill>
            <a:ln cap="flat" cmpd="sng" w="381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79" name="Google Shape;279;p12"/>
          <p:cNvGrpSpPr/>
          <p:nvPr/>
        </p:nvGrpSpPr>
        <p:grpSpPr>
          <a:xfrm>
            <a:off x="3176848" y="2026548"/>
            <a:ext cx="1628254" cy="167364"/>
            <a:chOff x="3174713" y="2002739"/>
            <a:chExt cx="1628254" cy="167364"/>
          </a:xfrm>
        </p:grpSpPr>
        <p:sp>
          <p:nvSpPr>
            <p:cNvPr id="280" name="Google Shape;280;p12"/>
            <p:cNvSpPr/>
            <p:nvPr/>
          </p:nvSpPr>
          <p:spPr>
            <a:xfrm>
              <a:off x="3174713" y="2002740"/>
              <a:ext cx="1628254" cy="167363"/>
            </a:xfrm>
            <a:prstGeom prst="rect">
              <a:avLst/>
            </a:prstGeom>
            <a:solidFill>
              <a:srgbClr val="DDEAF6"/>
            </a:solidFill>
            <a:ln cap="flat" cmpd="sng" w="381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3174714" y="2002739"/>
              <a:ext cx="1628253" cy="167363"/>
            </a:xfrm>
            <a:prstGeom prst="rect">
              <a:avLst/>
            </a:prstGeom>
            <a:solidFill>
              <a:srgbClr val="4BFAFA"/>
            </a:solidFill>
            <a:ln cap="flat" cmpd="sng" w="381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82" name="Google Shape;282;p12"/>
          <p:cNvGrpSpPr/>
          <p:nvPr/>
        </p:nvGrpSpPr>
        <p:grpSpPr>
          <a:xfrm>
            <a:off x="3174713" y="2026549"/>
            <a:ext cx="1628254" cy="167364"/>
            <a:chOff x="3174713" y="2002739"/>
            <a:chExt cx="1628254" cy="167364"/>
          </a:xfrm>
        </p:grpSpPr>
        <p:sp>
          <p:nvSpPr>
            <p:cNvPr id="283" name="Google Shape;283;p12"/>
            <p:cNvSpPr/>
            <p:nvPr/>
          </p:nvSpPr>
          <p:spPr>
            <a:xfrm>
              <a:off x="3174713" y="2002740"/>
              <a:ext cx="1628254" cy="167363"/>
            </a:xfrm>
            <a:prstGeom prst="rect">
              <a:avLst/>
            </a:prstGeom>
            <a:solidFill>
              <a:srgbClr val="DDEAF6"/>
            </a:solidFill>
            <a:ln cap="flat" cmpd="sng" w="381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3174714" y="2002739"/>
              <a:ext cx="1327436" cy="167363"/>
            </a:xfrm>
            <a:prstGeom prst="rect">
              <a:avLst/>
            </a:prstGeom>
            <a:solidFill>
              <a:srgbClr val="4BFAFA"/>
            </a:solidFill>
            <a:ln cap="flat" cmpd="sng" w="381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85" name="Google Shape;285;p12"/>
          <p:cNvGrpSpPr/>
          <p:nvPr/>
        </p:nvGrpSpPr>
        <p:grpSpPr>
          <a:xfrm>
            <a:off x="2806648" y="-1"/>
            <a:ext cx="6578704" cy="914591"/>
            <a:chOff x="2806648" y="-1"/>
            <a:chExt cx="6578704" cy="914591"/>
          </a:xfrm>
        </p:grpSpPr>
        <p:pic>
          <p:nvPicPr>
            <p:cNvPr descr="10 Item yang Paling Sering Digunakan Pemain Dota 2 - INDOESPORTS" id="286" name="Google Shape;286;p12"/>
            <p:cNvPicPr preferRelativeResize="0"/>
            <p:nvPr/>
          </p:nvPicPr>
          <p:blipFill rotWithShape="1">
            <a:blip r:embed="rId5">
              <a:alphaModFix/>
            </a:blip>
            <a:srcRect b="19629" l="0" r="0" t="63316"/>
            <a:stretch/>
          </p:blipFill>
          <p:spPr>
            <a:xfrm>
              <a:off x="2806648" y="-1"/>
              <a:ext cx="6578704" cy="7017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7" name="Google Shape;287;p12"/>
            <p:cNvSpPr/>
            <p:nvPr/>
          </p:nvSpPr>
          <p:spPr>
            <a:xfrm>
              <a:off x="4599667" y="519341"/>
              <a:ext cx="3016251" cy="395249"/>
            </a:xfrm>
            <a:prstGeom prst="rect">
              <a:avLst/>
            </a:prstGeom>
            <a:solidFill>
              <a:srgbClr val="F53F3E"/>
            </a:solidFill>
            <a:ln>
              <a:noFill/>
            </a:ln>
          </p:spPr>
          <p:txBody>
            <a:bodyPr anchorCtr="0" anchor="ctr" bIns="720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보스 몬스터</a:t>
              </a:r>
              <a:endPara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4242864" y="89573"/>
              <a:ext cx="3706272" cy="5158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400" u="none" cap="none" strike="noStrike">
                  <a:solidFill>
                    <a:schemeClr val="lt1"/>
                  </a:solidFill>
                  <a:latin typeface="Balthazar"/>
                  <a:ea typeface="Balthazar"/>
                  <a:cs typeface="Balthazar"/>
                  <a:sym typeface="Balthazar"/>
                </a:rPr>
                <a:t>Path To Yggdrasil </a:t>
              </a:r>
              <a:endParaRPr b="1" i="0" sz="2400" u="none" cap="none" strike="noStrike">
                <a:solidFill>
                  <a:schemeClr val="lt1"/>
                </a:solidFill>
                <a:latin typeface="Balthazar"/>
                <a:ea typeface="Balthazar"/>
                <a:cs typeface="Balthazar"/>
                <a:sym typeface="Balthazar"/>
              </a:endParaRPr>
            </a:p>
          </p:txBody>
        </p:sp>
      </p:grp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3"/>
          <p:cNvSpPr txBox="1"/>
          <p:nvPr>
            <p:ph type="title"/>
          </p:nvPr>
        </p:nvSpPr>
        <p:spPr>
          <a:xfrm>
            <a:off x="838200" y="-162666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F3E"/>
              </a:buClr>
              <a:buSzPts val="4400"/>
              <a:buFont typeface="Arial"/>
              <a:buNone/>
            </a:pPr>
            <a:r>
              <a:rPr lang="ko-KR"/>
              <a:t>쫄 몬스터</a:t>
            </a:r>
            <a:endParaRPr/>
          </a:p>
        </p:txBody>
      </p:sp>
      <p:sp>
        <p:nvSpPr>
          <p:cNvPr id="295" name="Google Shape;295;p13"/>
          <p:cNvSpPr txBox="1"/>
          <p:nvPr>
            <p:ph idx="1" type="body"/>
          </p:nvPr>
        </p:nvSpPr>
        <p:spPr>
          <a:xfrm>
            <a:off x="838200" y="685528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ko-KR" sz="1600"/>
              <a:t>캐릭터와 동일하게 턴미터가 없이 자유롭게 행동</a:t>
            </a:r>
            <a:endParaRPr sz="1600"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ko-KR" sz="1600"/>
              <a:t>다양한 스킬들로 보스를 보조해주는 역할</a:t>
            </a:r>
            <a:endParaRPr sz="1600"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ko-KR" sz="1600"/>
              <a:t>보스에게 멀어지게 하거나 보스 스킬이 유저에게 맞을 수 있도록 플레이어를 밀어내는 행동이 중점</a:t>
            </a:r>
            <a:endParaRPr sz="1600"/>
          </a:p>
          <a:p>
            <a:pPr indent="-228600" lvl="0" marL="2286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ko-KR" sz="1600"/>
              <a:t>주로 유저를 뽈뽈 따라 다니 면서 일정 주기로 일반공격 / 스킬을 사용 한다.</a:t>
            </a:r>
            <a:endParaRPr/>
          </a:p>
        </p:txBody>
      </p:sp>
      <p:sp>
        <p:nvSpPr>
          <p:cNvPr id="296" name="Google Shape;296;p13"/>
          <p:cNvSpPr txBox="1"/>
          <p:nvPr/>
        </p:nvSpPr>
        <p:spPr>
          <a:xfrm>
            <a:off x="1146672" y="7316314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ko-KR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보스가 소환하는 병사</a:t>
            </a:r>
            <a:endParaRPr b="0" i="0" sz="2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0" marL="2286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0" marL="2286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ko-KR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캐릭터와 같이 행동</a:t>
            </a:r>
            <a:endParaRPr b="0" i="0" sz="2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76200" lvl="0" marL="2286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28600" lvl="0" marL="2286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ko-KR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보스를 지원하는 역활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7" name="Google Shape;297;p13"/>
          <p:cNvPicPr preferRelativeResize="0"/>
          <p:nvPr/>
        </p:nvPicPr>
        <p:blipFill rotWithShape="1">
          <a:blip r:embed="rId3">
            <a:alphaModFix/>
          </a:blip>
          <a:srcRect b="999" l="3750" r="3984" t="3715"/>
          <a:stretch/>
        </p:blipFill>
        <p:spPr>
          <a:xfrm>
            <a:off x="623889" y="1883212"/>
            <a:ext cx="6608429" cy="373228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3"/>
          <p:cNvSpPr/>
          <p:nvPr/>
        </p:nvSpPr>
        <p:spPr>
          <a:xfrm>
            <a:off x="2698295" y="3547102"/>
            <a:ext cx="545040" cy="545040"/>
          </a:xfrm>
          <a:prstGeom prst="ellipse">
            <a:avLst/>
          </a:prstGeom>
          <a:solidFill>
            <a:schemeClr val="lt1">
              <a:alpha val="0"/>
            </a:schemeClr>
          </a:solidFill>
          <a:ln cap="flat" cmpd="sng" w="38100">
            <a:solidFill>
              <a:srgbClr val="F53F3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p13"/>
          <p:cNvSpPr/>
          <p:nvPr/>
        </p:nvSpPr>
        <p:spPr>
          <a:xfrm>
            <a:off x="4656589" y="3540652"/>
            <a:ext cx="545040" cy="545040"/>
          </a:xfrm>
          <a:prstGeom prst="ellipse">
            <a:avLst/>
          </a:prstGeom>
          <a:solidFill>
            <a:schemeClr val="lt1">
              <a:alpha val="0"/>
            </a:schemeClr>
          </a:solidFill>
          <a:ln cap="flat" cmpd="sng" w="38100">
            <a:solidFill>
              <a:srgbClr val="F53F3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00" name="Google Shape;300;p13"/>
          <p:cNvCxnSpPr>
            <a:stCxn id="301" idx="1"/>
            <a:endCxn id="298" idx="0"/>
          </p:cNvCxnSpPr>
          <p:nvPr/>
        </p:nvCxnSpPr>
        <p:spPr>
          <a:xfrm flipH="1">
            <a:off x="2970686" y="3085473"/>
            <a:ext cx="347700" cy="461700"/>
          </a:xfrm>
          <a:prstGeom prst="bentConnector2">
            <a:avLst/>
          </a:prstGeom>
          <a:noFill/>
          <a:ln cap="flat" cmpd="sng" w="38100">
            <a:solidFill>
              <a:srgbClr val="F53F3E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302" name="Google Shape;302;p13"/>
          <p:cNvCxnSpPr>
            <a:stCxn id="301" idx="3"/>
            <a:endCxn id="299" idx="0"/>
          </p:cNvCxnSpPr>
          <p:nvPr/>
        </p:nvCxnSpPr>
        <p:spPr>
          <a:xfrm>
            <a:off x="4572255" y="3085473"/>
            <a:ext cx="357000" cy="455100"/>
          </a:xfrm>
          <a:prstGeom prst="bentConnector2">
            <a:avLst/>
          </a:prstGeom>
          <a:noFill/>
          <a:ln cap="flat" cmpd="sng" w="38100">
            <a:solidFill>
              <a:srgbClr val="F53F3E"/>
            </a:solidFill>
            <a:prstDash val="solid"/>
            <a:miter lim="800000"/>
            <a:headEnd len="med" w="med" type="triangle"/>
            <a:tailEnd len="sm" w="sm" type="none"/>
          </a:ln>
        </p:spPr>
      </p:cxnSp>
      <p:sp>
        <p:nvSpPr>
          <p:cNvPr id="303" name="Google Shape;303;p13"/>
          <p:cNvSpPr/>
          <p:nvPr/>
        </p:nvSpPr>
        <p:spPr>
          <a:xfrm>
            <a:off x="7615918" y="3486250"/>
            <a:ext cx="3962400" cy="484965"/>
          </a:xfrm>
          <a:prstGeom prst="rect">
            <a:avLst/>
          </a:prstGeom>
          <a:solidFill>
            <a:srgbClr val="F53F3E"/>
          </a:solidFill>
          <a:ln>
            <a:noFill/>
          </a:ln>
        </p:spPr>
        <p:txBody>
          <a:bodyPr anchorCtr="0" anchor="ctr" bIns="45700" lIns="91425" spcFirstLastPara="1" rIns="91425" wrap="square" tIns="108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느린 보스를 보조하는 역할</a:t>
            </a:r>
            <a:endParaRPr/>
          </a:p>
        </p:txBody>
      </p:sp>
      <p:sp>
        <p:nvSpPr>
          <p:cNvPr id="304" name="Google Shape;304;p13"/>
          <p:cNvSpPr/>
          <p:nvPr/>
        </p:nvSpPr>
        <p:spPr>
          <a:xfrm>
            <a:off x="7615918" y="4101517"/>
            <a:ext cx="3962400" cy="484965"/>
          </a:xfrm>
          <a:prstGeom prst="rect">
            <a:avLst/>
          </a:prstGeom>
          <a:solidFill>
            <a:srgbClr val="F53F3E"/>
          </a:solidFill>
          <a:ln>
            <a:noFill/>
          </a:ln>
        </p:spPr>
        <p:txBody>
          <a:bodyPr anchorCtr="0" anchor="ctr" bIns="45700" lIns="91425" spcFirstLastPara="1" rIns="91425" wrap="square" tIns="108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타일에 영향을 받지 않음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3"/>
          <p:cNvSpPr/>
          <p:nvPr/>
        </p:nvSpPr>
        <p:spPr>
          <a:xfrm>
            <a:off x="7615918" y="2870982"/>
            <a:ext cx="3962400" cy="484965"/>
          </a:xfrm>
          <a:prstGeom prst="rect">
            <a:avLst/>
          </a:prstGeom>
          <a:solidFill>
            <a:srgbClr val="F53F3E"/>
          </a:solidFill>
          <a:ln>
            <a:noFill/>
          </a:ln>
        </p:spPr>
        <p:txBody>
          <a:bodyPr anchorCtr="0" anchor="ctr" bIns="45700" lIns="91425" spcFirstLastPara="1" rIns="91425" wrap="square" tIns="108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보스 몬스터가 소환하는 부하</a:t>
            </a:r>
            <a:endParaRPr/>
          </a:p>
        </p:txBody>
      </p:sp>
      <p:sp>
        <p:nvSpPr>
          <p:cNvPr id="301" name="Google Shape;301;p13"/>
          <p:cNvSpPr txBox="1"/>
          <p:nvPr/>
        </p:nvSpPr>
        <p:spPr>
          <a:xfrm>
            <a:off x="3318386" y="2913409"/>
            <a:ext cx="1253869" cy="344128"/>
          </a:xfrm>
          <a:prstGeom prst="rect">
            <a:avLst/>
          </a:prstGeom>
          <a:solidFill>
            <a:srgbClr val="F53F3E"/>
          </a:solidFill>
          <a:ln>
            <a:noFill/>
          </a:ln>
        </p:spPr>
        <p:txBody>
          <a:bodyPr anchorCtr="0" anchor="t" bIns="0" lIns="91425" spcFirstLastPara="1" rIns="91425" wrap="square" tIns="360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쫄 몬스터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6" name="Google Shape;306;p13"/>
          <p:cNvGrpSpPr/>
          <p:nvPr/>
        </p:nvGrpSpPr>
        <p:grpSpPr>
          <a:xfrm>
            <a:off x="2806648" y="-1"/>
            <a:ext cx="6578704" cy="914591"/>
            <a:chOff x="2806648" y="-1"/>
            <a:chExt cx="6578704" cy="914591"/>
          </a:xfrm>
        </p:grpSpPr>
        <p:pic>
          <p:nvPicPr>
            <p:cNvPr descr="10 Item yang Paling Sering Digunakan Pemain Dota 2 - INDOESPORTS" id="307" name="Google Shape;307;p13"/>
            <p:cNvPicPr preferRelativeResize="0"/>
            <p:nvPr/>
          </p:nvPicPr>
          <p:blipFill rotWithShape="1">
            <a:blip r:embed="rId4">
              <a:alphaModFix/>
            </a:blip>
            <a:srcRect b="19629" l="0" r="0" t="63316"/>
            <a:stretch/>
          </p:blipFill>
          <p:spPr>
            <a:xfrm>
              <a:off x="2806648" y="-1"/>
              <a:ext cx="6578704" cy="7017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8" name="Google Shape;308;p13"/>
            <p:cNvSpPr/>
            <p:nvPr/>
          </p:nvSpPr>
          <p:spPr>
            <a:xfrm>
              <a:off x="4599667" y="519341"/>
              <a:ext cx="3016251" cy="395249"/>
            </a:xfrm>
            <a:prstGeom prst="rect">
              <a:avLst/>
            </a:prstGeom>
            <a:solidFill>
              <a:srgbClr val="F53F3E"/>
            </a:solidFill>
            <a:ln>
              <a:noFill/>
            </a:ln>
          </p:spPr>
          <p:txBody>
            <a:bodyPr anchorCtr="0" anchor="ctr" bIns="720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쫄 몬스터</a:t>
              </a:r>
              <a:endPara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3"/>
            <p:cNvSpPr/>
            <p:nvPr/>
          </p:nvSpPr>
          <p:spPr>
            <a:xfrm>
              <a:off x="4242864" y="89573"/>
              <a:ext cx="3706272" cy="5158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400" u="none" cap="none" strike="noStrike">
                  <a:solidFill>
                    <a:schemeClr val="lt1"/>
                  </a:solidFill>
                  <a:latin typeface="Balthazar"/>
                  <a:ea typeface="Balthazar"/>
                  <a:cs typeface="Balthazar"/>
                  <a:sym typeface="Balthazar"/>
                </a:rPr>
                <a:t>Path To Yggdrasil </a:t>
              </a:r>
              <a:endParaRPr b="1" i="0" sz="2400" u="none" cap="none" strike="noStrike">
                <a:solidFill>
                  <a:schemeClr val="lt1"/>
                </a:solidFill>
                <a:latin typeface="Balthazar"/>
                <a:ea typeface="Balthazar"/>
                <a:cs typeface="Balthazar"/>
                <a:sym typeface="Balthazar"/>
              </a:endParaRPr>
            </a:p>
          </p:txBody>
        </p:sp>
      </p:grpSp>
    </p:spTree>
  </p:cSld>
  <p:clrMapOvr>
    <a:masterClrMapping/>
  </p:clrMapOvr>
  <p:transition spd="slow">
    <p:wipe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4"/>
          <p:cNvSpPr txBox="1"/>
          <p:nvPr/>
        </p:nvSpPr>
        <p:spPr>
          <a:xfrm>
            <a:off x="2832100" y="3044280"/>
            <a:ext cx="652780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4400" u="none" cap="none" strike="noStrike">
                <a:solidFill>
                  <a:srgbClr val="F53F3E"/>
                </a:solidFill>
                <a:latin typeface="Arial"/>
                <a:ea typeface="Arial"/>
                <a:cs typeface="Arial"/>
                <a:sym typeface="Arial"/>
              </a:rPr>
              <a:t>플레이어블 캐릭터</a:t>
            </a:r>
            <a:endParaRPr b="1" i="0" sz="4400" u="none" cap="none" strike="noStrike">
              <a:solidFill>
                <a:srgbClr val="F53F3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ᐈ Dota 2 - How To Lane Properly • WePlay!" id="321" name="Google Shape;32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BF735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p15"/>
          <p:cNvSpPr/>
          <p:nvPr/>
        </p:nvSpPr>
        <p:spPr>
          <a:xfrm>
            <a:off x="7209518" y="3486250"/>
            <a:ext cx="3962400" cy="484965"/>
          </a:xfrm>
          <a:prstGeom prst="rect">
            <a:avLst/>
          </a:prstGeom>
          <a:solidFill>
            <a:srgbClr val="F53F3E"/>
          </a:solidFill>
          <a:ln>
            <a:noFill/>
          </a:ln>
        </p:spPr>
        <p:txBody>
          <a:bodyPr anchorCtr="0" anchor="ctr" bIns="45700" lIns="91425" spcFirstLastPara="1" rIns="91425" wrap="square" tIns="108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3개의 클래스 (방어,지원,공격)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5"/>
          <p:cNvSpPr/>
          <p:nvPr/>
        </p:nvSpPr>
        <p:spPr>
          <a:xfrm>
            <a:off x="7209518" y="4101517"/>
            <a:ext cx="3962400" cy="484965"/>
          </a:xfrm>
          <a:prstGeom prst="rect">
            <a:avLst/>
          </a:prstGeom>
          <a:solidFill>
            <a:srgbClr val="F53F3E"/>
          </a:solidFill>
          <a:ln>
            <a:noFill/>
          </a:ln>
        </p:spPr>
        <p:txBody>
          <a:bodyPr anchorCtr="0" anchor="ctr" bIns="45700" lIns="91425" spcFirstLastPara="1" rIns="91425" wrap="square" tIns="108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아이템을 사용한 지형 변경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5"/>
          <p:cNvSpPr/>
          <p:nvPr/>
        </p:nvSpPr>
        <p:spPr>
          <a:xfrm>
            <a:off x="7209518" y="2870982"/>
            <a:ext cx="3962400" cy="484965"/>
          </a:xfrm>
          <a:prstGeom prst="rect">
            <a:avLst/>
          </a:prstGeom>
          <a:solidFill>
            <a:srgbClr val="F53F3E"/>
          </a:solidFill>
          <a:ln>
            <a:noFill/>
          </a:ln>
        </p:spPr>
        <p:txBody>
          <a:bodyPr anchorCtr="0" anchor="ctr" bIns="45700" lIns="91425" spcFirstLastPara="1" rIns="91425" wrap="square" tIns="108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정령을 통한 간접공격 (직접공격X)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15"/>
          <p:cNvPicPr preferRelativeResize="0"/>
          <p:nvPr/>
        </p:nvPicPr>
        <p:blipFill rotWithShape="1">
          <a:blip r:embed="rId4">
            <a:alphaModFix/>
          </a:blip>
          <a:srcRect b="48806" l="33986" r="57643" t="22863"/>
          <a:stretch/>
        </p:blipFill>
        <p:spPr>
          <a:xfrm>
            <a:off x="4725652" y="2334371"/>
            <a:ext cx="1463784" cy="2683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5"/>
          <p:cNvPicPr preferRelativeResize="0"/>
          <p:nvPr/>
        </p:nvPicPr>
        <p:blipFill rotWithShape="1">
          <a:blip r:embed="rId5">
            <a:alphaModFix/>
          </a:blip>
          <a:srcRect b="47404" l="33593" r="58074" t="24265"/>
          <a:stretch/>
        </p:blipFill>
        <p:spPr>
          <a:xfrm>
            <a:off x="2988516" y="2334371"/>
            <a:ext cx="1457277" cy="2683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5"/>
          <p:cNvPicPr preferRelativeResize="0"/>
          <p:nvPr/>
        </p:nvPicPr>
        <p:blipFill rotWithShape="1">
          <a:blip r:embed="rId6">
            <a:alphaModFix/>
          </a:blip>
          <a:srcRect b="48088" l="34454" r="57175" t="23546"/>
          <a:stretch/>
        </p:blipFill>
        <p:spPr>
          <a:xfrm>
            <a:off x="1244874" y="2334826"/>
            <a:ext cx="1463783" cy="2686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82135" y="4618985"/>
            <a:ext cx="789260" cy="797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03268" y="4618985"/>
            <a:ext cx="789260" cy="797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271539" y="4618985"/>
            <a:ext cx="789260" cy="7979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2" name="Google Shape;332;p15"/>
          <p:cNvGrpSpPr/>
          <p:nvPr/>
        </p:nvGrpSpPr>
        <p:grpSpPr>
          <a:xfrm>
            <a:off x="2806648" y="-1"/>
            <a:ext cx="6578704" cy="914591"/>
            <a:chOff x="2806648" y="-1"/>
            <a:chExt cx="6578704" cy="914591"/>
          </a:xfrm>
        </p:grpSpPr>
        <p:pic>
          <p:nvPicPr>
            <p:cNvPr descr="10 Item yang Paling Sering Digunakan Pemain Dota 2 - INDOESPORTS" id="333" name="Google Shape;333;p15"/>
            <p:cNvPicPr preferRelativeResize="0"/>
            <p:nvPr/>
          </p:nvPicPr>
          <p:blipFill rotWithShape="1">
            <a:blip r:embed="rId10">
              <a:alphaModFix/>
            </a:blip>
            <a:srcRect b="19629" l="0" r="0" t="63316"/>
            <a:stretch/>
          </p:blipFill>
          <p:spPr>
            <a:xfrm>
              <a:off x="2806648" y="-1"/>
              <a:ext cx="6578704" cy="7017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4" name="Google Shape;334;p15"/>
            <p:cNvSpPr/>
            <p:nvPr/>
          </p:nvSpPr>
          <p:spPr>
            <a:xfrm>
              <a:off x="4599667" y="519341"/>
              <a:ext cx="3016251" cy="395249"/>
            </a:xfrm>
            <a:prstGeom prst="rect">
              <a:avLst/>
            </a:prstGeom>
            <a:solidFill>
              <a:srgbClr val="F53F3E"/>
            </a:solidFill>
            <a:ln>
              <a:noFill/>
            </a:ln>
          </p:spPr>
          <p:txBody>
            <a:bodyPr anchorCtr="0" anchor="ctr" bIns="720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플레이어블 캐릭터</a:t>
              </a:r>
              <a:endParaRPr/>
            </a:p>
          </p:txBody>
        </p:sp>
        <p:sp>
          <p:nvSpPr>
            <p:cNvPr id="335" name="Google Shape;335;p15"/>
            <p:cNvSpPr/>
            <p:nvPr/>
          </p:nvSpPr>
          <p:spPr>
            <a:xfrm>
              <a:off x="4242864" y="89573"/>
              <a:ext cx="3706272" cy="5158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400" u="none" cap="none" strike="noStrike">
                  <a:solidFill>
                    <a:schemeClr val="lt1"/>
                  </a:solidFill>
                  <a:latin typeface="Balthazar"/>
                  <a:ea typeface="Balthazar"/>
                  <a:cs typeface="Balthazar"/>
                  <a:sym typeface="Balthazar"/>
                </a:rPr>
                <a:t>Path To Yggdrasil </a:t>
              </a:r>
              <a:endParaRPr b="1" i="0" sz="2400" u="none" cap="none" strike="noStrike">
                <a:solidFill>
                  <a:schemeClr val="lt1"/>
                </a:solidFill>
                <a:latin typeface="Balthazar"/>
                <a:ea typeface="Balthazar"/>
                <a:cs typeface="Balthazar"/>
                <a:sym typeface="Balthazar"/>
              </a:endParaRPr>
            </a:p>
          </p:txBody>
        </p:sp>
      </p:grp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ᐈ Dota 2 - How To Lane Properly • WePlay!" id="341" name="Google Shape;34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BF735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3" name="Google Shape;343;p16"/>
          <p:cNvSpPr/>
          <p:nvPr/>
        </p:nvSpPr>
        <p:spPr>
          <a:xfrm>
            <a:off x="7209518" y="3486250"/>
            <a:ext cx="3962400" cy="484965"/>
          </a:xfrm>
          <a:prstGeom prst="rect">
            <a:avLst/>
          </a:prstGeom>
          <a:solidFill>
            <a:srgbClr val="F53F3E"/>
          </a:solidFill>
          <a:ln>
            <a:noFill/>
          </a:ln>
        </p:spPr>
        <p:txBody>
          <a:bodyPr anchorCtr="0" anchor="ctr" bIns="45700" lIns="91425" spcFirstLastPara="1" rIns="91425" wrap="square" tIns="108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3개의 클래스 (방어,지원,공격)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16"/>
          <p:cNvSpPr/>
          <p:nvPr/>
        </p:nvSpPr>
        <p:spPr>
          <a:xfrm>
            <a:off x="7209518" y="4101517"/>
            <a:ext cx="3962400" cy="484965"/>
          </a:xfrm>
          <a:prstGeom prst="rect">
            <a:avLst/>
          </a:prstGeom>
          <a:solidFill>
            <a:srgbClr val="F53F3E"/>
          </a:solidFill>
          <a:ln>
            <a:noFill/>
          </a:ln>
        </p:spPr>
        <p:txBody>
          <a:bodyPr anchorCtr="0" anchor="ctr" bIns="45700" lIns="91425" spcFirstLastPara="1" rIns="91425" wrap="square" tIns="108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아이템을 사용한 지형 변경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16"/>
          <p:cNvSpPr/>
          <p:nvPr/>
        </p:nvSpPr>
        <p:spPr>
          <a:xfrm>
            <a:off x="7209518" y="2870982"/>
            <a:ext cx="3962400" cy="484965"/>
          </a:xfrm>
          <a:prstGeom prst="rect">
            <a:avLst/>
          </a:prstGeom>
          <a:solidFill>
            <a:srgbClr val="F53F3E"/>
          </a:solidFill>
          <a:ln>
            <a:noFill/>
          </a:ln>
        </p:spPr>
        <p:txBody>
          <a:bodyPr anchorCtr="0" anchor="ctr" bIns="45700" lIns="91425" spcFirstLastPara="1" rIns="91425" wrap="square" tIns="108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정령을 통한 간접공격 (직접공격X)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6" name="Google Shape;346;p16"/>
          <p:cNvPicPr preferRelativeResize="0"/>
          <p:nvPr/>
        </p:nvPicPr>
        <p:blipFill rotWithShape="1">
          <a:blip r:embed="rId4">
            <a:alphaModFix/>
          </a:blip>
          <a:srcRect b="32436" l="22638" r="48056" t="19230"/>
          <a:stretch/>
        </p:blipFill>
        <p:spPr>
          <a:xfrm>
            <a:off x="3002904" y="2332733"/>
            <a:ext cx="1438653" cy="1285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16"/>
          <p:cNvPicPr preferRelativeResize="0"/>
          <p:nvPr/>
        </p:nvPicPr>
        <p:blipFill rotWithShape="1">
          <a:blip r:embed="rId5">
            <a:alphaModFix/>
          </a:blip>
          <a:srcRect b="32454" l="22619" r="48175" t="19243"/>
          <a:stretch/>
        </p:blipFill>
        <p:spPr>
          <a:xfrm>
            <a:off x="3002904" y="3732903"/>
            <a:ext cx="1438653" cy="1288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16"/>
          <p:cNvPicPr preferRelativeResize="0"/>
          <p:nvPr/>
        </p:nvPicPr>
        <p:blipFill rotWithShape="1">
          <a:blip r:embed="rId6">
            <a:alphaModFix/>
          </a:blip>
          <a:srcRect b="48088" l="34454" r="57175" t="23546"/>
          <a:stretch/>
        </p:blipFill>
        <p:spPr>
          <a:xfrm>
            <a:off x="1244874" y="2334826"/>
            <a:ext cx="1463783" cy="2686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16"/>
          <p:cNvPicPr preferRelativeResize="0"/>
          <p:nvPr/>
        </p:nvPicPr>
        <p:blipFill rotWithShape="1">
          <a:blip r:embed="rId4">
            <a:alphaModFix/>
          </a:blip>
          <a:srcRect b="32436" l="22638" r="48056" t="19230"/>
          <a:stretch/>
        </p:blipFill>
        <p:spPr>
          <a:xfrm>
            <a:off x="4759113" y="3736439"/>
            <a:ext cx="1438653" cy="1285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16"/>
          <p:cNvPicPr preferRelativeResize="0"/>
          <p:nvPr/>
        </p:nvPicPr>
        <p:blipFill rotWithShape="1">
          <a:blip r:embed="rId5">
            <a:alphaModFix/>
          </a:blip>
          <a:srcRect b="32454" l="22619" r="48175" t="19243"/>
          <a:stretch/>
        </p:blipFill>
        <p:spPr>
          <a:xfrm>
            <a:off x="4759113" y="2332733"/>
            <a:ext cx="1438653" cy="1288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83638" y="2670807"/>
            <a:ext cx="763300" cy="738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15265" y="4038113"/>
            <a:ext cx="504341" cy="5796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3" name="Google Shape;353;p16"/>
          <p:cNvGrpSpPr/>
          <p:nvPr/>
        </p:nvGrpSpPr>
        <p:grpSpPr>
          <a:xfrm>
            <a:off x="2806648" y="-1"/>
            <a:ext cx="6578704" cy="914591"/>
            <a:chOff x="2806648" y="-1"/>
            <a:chExt cx="6578704" cy="914591"/>
          </a:xfrm>
        </p:grpSpPr>
        <p:pic>
          <p:nvPicPr>
            <p:cNvPr descr="10 Item yang Paling Sering Digunakan Pemain Dota 2 - INDOESPORTS" id="354" name="Google Shape;354;p16"/>
            <p:cNvPicPr preferRelativeResize="0"/>
            <p:nvPr/>
          </p:nvPicPr>
          <p:blipFill rotWithShape="1">
            <a:blip r:embed="rId9">
              <a:alphaModFix/>
            </a:blip>
            <a:srcRect b="19629" l="0" r="0" t="63316"/>
            <a:stretch/>
          </p:blipFill>
          <p:spPr>
            <a:xfrm>
              <a:off x="2806648" y="-1"/>
              <a:ext cx="6578704" cy="7017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5" name="Google Shape;355;p16"/>
            <p:cNvSpPr/>
            <p:nvPr/>
          </p:nvSpPr>
          <p:spPr>
            <a:xfrm>
              <a:off x="4599667" y="519341"/>
              <a:ext cx="3016251" cy="395249"/>
            </a:xfrm>
            <a:prstGeom prst="rect">
              <a:avLst/>
            </a:prstGeom>
            <a:solidFill>
              <a:srgbClr val="F53F3E"/>
            </a:solidFill>
            <a:ln>
              <a:noFill/>
            </a:ln>
          </p:spPr>
          <p:txBody>
            <a:bodyPr anchorCtr="0" anchor="ctr" bIns="720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플레이어블 캐릭터</a:t>
              </a:r>
              <a:endParaRPr/>
            </a:p>
          </p:txBody>
        </p:sp>
        <p:sp>
          <p:nvSpPr>
            <p:cNvPr id="356" name="Google Shape;356;p16"/>
            <p:cNvSpPr/>
            <p:nvPr/>
          </p:nvSpPr>
          <p:spPr>
            <a:xfrm>
              <a:off x="4242864" y="89573"/>
              <a:ext cx="3706272" cy="5158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400" u="none" cap="none" strike="noStrike">
                  <a:solidFill>
                    <a:schemeClr val="lt1"/>
                  </a:solidFill>
                  <a:latin typeface="Balthazar"/>
                  <a:ea typeface="Balthazar"/>
                  <a:cs typeface="Balthazar"/>
                  <a:sym typeface="Balthazar"/>
                </a:rPr>
                <a:t>Path To Yggdrasil </a:t>
              </a:r>
              <a:endParaRPr b="1" i="0" sz="2400" u="none" cap="none" strike="noStrike">
                <a:solidFill>
                  <a:schemeClr val="lt1"/>
                </a:solidFill>
                <a:latin typeface="Balthazar"/>
                <a:ea typeface="Balthazar"/>
                <a:cs typeface="Balthazar"/>
                <a:sym typeface="Balthazar"/>
              </a:endParaRPr>
            </a:p>
          </p:txBody>
        </p:sp>
      </p:grpSp>
    </p:spTree>
  </p:cSld>
  <p:clrMapOvr>
    <a:masterClrMapping/>
  </p:clrMapOvr>
  <p:transition spd="slow">
    <p:wipe dir="d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7"/>
          <p:cNvSpPr txBox="1"/>
          <p:nvPr/>
        </p:nvSpPr>
        <p:spPr>
          <a:xfrm>
            <a:off x="2832100" y="3044280"/>
            <a:ext cx="652780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4400" u="none" cap="none" strike="noStrike">
                <a:solidFill>
                  <a:srgbClr val="F53F3E"/>
                </a:solidFill>
                <a:latin typeface="Arial"/>
                <a:ea typeface="Arial"/>
                <a:cs typeface="Arial"/>
                <a:sym typeface="Arial"/>
              </a:rPr>
              <a:t>스킬 (정령)</a:t>
            </a:r>
            <a:endParaRPr b="1" i="0" sz="4400" u="none" cap="none" strike="noStrike">
              <a:solidFill>
                <a:srgbClr val="F53F3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ᐈ Dota 2 - How To Lane Properly • WePlay!" id="368" name="Google Shape;36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BF735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0" name="Google Shape;370;p18"/>
          <p:cNvSpPr/>
          <p:nvPr/>
        </p:nvSpPr>
        <p:spPr>
          <a:xfrm>
            <a:off x="7615918" y="3486250"/>
            <a:ext cx="3962400" cy="484965"/>
          </a:xfrm>
          <a:prstGeom prst="rect">
            <a:avLst/>
          </a:prstGeom>
          <a:solidFill>
            <a:srgbClr val="F53F3E"/>
          </a:solidFill>
          <a:ln>
            <a:noFill/>
          </a:ln>
        </p:spPr>
        <p:txBody>
          <a:bodyPr anchorCtr="0" anchor="ctr" bIns="45700" lIns="91425" spcFirstLastPara="1" rIns="91425" wrap="square" tIns="108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스킬사용 시 정령 생성</a:t>
            </a:r>
            <a:endParaRPr/>
          </a:p>
        </p:txBody>
      </p:sp>
      <p:sp>
        <p:nvSpPr>
          <p:cNvPr id="371" name="Google Shape;371;p18"/>
          <p:cNvSpPr/>
          <p:nvPr/>
        </p:nvSpPr>
        <p:spPr>
          <a:xfrm>
            <a:off x="7615918" y="4101517"/>
            <a:ext cx="3962400" cy="484965"/>
          </a:xfrm>
          <a:prstGeom prst="rect">
            <a:avLst/>
          </a:prstGeom>
          <a:solidFill>
            <a:srgbClr val="F53F3E"/>
          </a:solidFill>
          <a:ln>
            <a:noFill/>
          </a:ln>
        </p:spPr>
        <p:txBody>
          <a:bodyPr anchorCtr="0" anchor="ctr" bIns="45700" lIns="91425" spcFirstLastPara="1" rIns="91425" wrap="square" tIns="108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클래스당 3마리의 정령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18"/>
          <p:cNvSpPr/>
          <p:nvPr/>
        </p:nvSpPr>
        <p:spPr>
          <a:xfrm>
            <a:off x="7615918" y="2870982"/>
            <a:ext cx="3962400" cy="484965"/>
          </a:xfrm>
          <a:prstGeom prst="rect">
            <a:avLst/>
          </a:prstGeom>
          <a:solidFill>
            <a:srgbClr val="F53F3E"/>
          </a:solidFill>
          <a:ln>
            <a:noFill/>
          </a:ln>
        </p:spPr>
        <p:txBody>
          <a:bodyPr anchorCtr="0" anchor="ctr" bIns="45700" lIns="91425" spcFirstLastPara="1" rIns="91425" wrap="square" tIns="108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일반적인 스킬의 역할</a:t>
            </a:r>
            <a:endParaRPr/>
          </a:p>
        </p:txBody>
      </p:sp>
      <p:pic>
        <p:nvPicPr>
          <p:cNvPr id="373" name="Google Shape;373;p18"/>
          <p:cNvPicPr preferRelativeResize="0"/>
          <p:nvPr/>
        </p:nvPicPr>
        <p:blipFill rotWithShape="1">
          <a:blip r:embed="rId4">
            <a:alphaModFix/>
          </a:blip>
          <a:srcRect b="52631" l="26859" r="57840" t="28369"/>
          <a:stretch/>
        </p:blipFill>
        <p:spPr>
          <a:xfrm>
            <a:off x="3083055" y="2487309"/>
            <a:ext cx="1763305" cy="117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18"/>
          <p:cNvPicPr preferRelativeResize="0"/>
          <p:nvPr/>
        </p:nvPicPr>
        <p:blipFill rotWithShape="1">
          <a:blip r:embed="rId5">
            <a:alphaModFix/>
          </a:blip>
          <a:srcRect b="54348" l="25461" r="52445" t="18339"/>
          <a:stretch/>
        </p:blipFill>
        <p:spPr>
          <a:xfrm>
            <a:off x="5035647" y="2484241"/>
            <a:ext cx="1763305" cy="1180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18"/>
          <p:cNvPicPr preferRelativeResize="0"/>
          <p:nvPr/>
        </p:nvPicPr>
        <p:blipFill rotWithShape="1">
          <a:blip r:embed="rId6">
            <a:alphaModFix/>
          </a:blip>
          <a:srcRect b="59048" l="28023" r="53013" t="17541"/>
          <a:stretch/>
        </p:blipFill>
        <p:spPr>
          <a:xfrm>
            <a:off x="3083055" y="3862948"/>
            <a:ext cx="1763305" cy="117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18"/>
          <p:cNvPicPr preferRelativeResize="0"/>
          <p:nvPr/>
        </p:nvPicPr>
        <p:blipFill rotWithShape="1">
          <a:blip r:embed="rId7">
            <a:alphaModFix/>
          </a:blip>
          <a:srcRect b="52079" l="23804" r="50154" t="15388"/>
          <a:stretch/>
        </p:blipFill>
        <p:spPr>
          <a:xfrm>
            <a:off x="1140958" y="2484801"/>
            <a:ext cx="1752810" cy="118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18"/>
          <p:cNvPicPr preferRelativeResize="0"/>
          <p:nvPr/>
        </p:nvPicPr>
        <p:blipFill rotWithShape="1">
          <a:blip r:embed="rId8">
            <a:alphaModFix/>
          </a:blip>
          <a:srcRect b="49820" l="24365" r="50931" t="19572"/>
          <a:stretch/>
        </p:blipFill>
        <p:spPr>
          <a:xfrm>
            <a:off x="1137564" y="3854795"/>
            <a:ext cx="1752810" cy="1185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18"/>
          <p:cNvPicPr preferRelativeResize="0"/>
          <p:nvPr/>
        </p:nvPicPr>
        <p:blipFill rotWithShape="1">
          <a:blip r:embed="rId9">
            <a:alphaModFix/>
          </a:blip>
          <a:srcRect b="47322" l="28309" r="58525" t="36446"/>
          <a:stretch/>
        </p:blipFill>
        <p:spPr>
          <a:xfrm>
            <a:off x="5035647" y="3862949"/>
            <a:ext cx="1763305" cy="11776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9" name="Google Shape;379;p18"/>
          <p:cNvGrpSpPr/>
          <p:nvPr/>
        </p:nvGrpSpPr>
        <p:grpSpPr>
          <a:xfrm>
            <a:off x="2806648" y="-1"/>
            <a:ext cx="6578704" cy="914591"/>
            <a:chOff x="2806648" y="-1"/>
            <a:chExt cx="6578704" cy="914591"/>
          </a:xfrm>
        </p:grpSpPr>
        <p:pic>
          <p:nvPicPr>
            <p:cNvPr descr="10 Item yang Paling Sering Digunakan Pemain Dota 2 - INDOESPORTS" id="380" name="Google Shape;380;p18"/>
            <p:cNvPicPr preferRelativeResize="0"/>
            <p:nvPr/>
          </p:nvPicPr>
          <p:blipFill rotWithShape="1">
            <a:blip r:embed="rId10">
              <a:alphaModFix/>
            </a:blip>
            <a:srcRect b="19629" l="0" r="0" t="63316"/>
            <a:stretch/>
          </p:blipFill>
          <p:spPr>
            <a:xfrm>
              <a:off x="2806648" y="-1"/>
              <a:ext cx="6578704" cy="7017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1" name="Google Shape;381;p18"/>
            <p:cNvSpPr/>
            <p:nvPr/>
          </p:nvSpPr>
          <p:spPr>
            <a:xfrm>
              <a:off x="4599667" y="519341"/>
              <a:ext cx="3016251" cy="395249"/>
            </a:xfrm>
            <a:prstGeom prst="rect">
              <a:avLst/>
            </a:prstGeom>
            <a:solidFill>
              <a:srgbClr val="F53F3E"/>
            </a:solidFill>
            <a:ln>
              <a:noFill/>
            </a:ln>
          </p:spPr>
          <p:txBody>
            <a:bodyPr anchorCtr="0" anchor="ctr" bIns="720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스킬 (정령)</a:t>
              </a:r>
              <a:endPara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4242864" y="89573"/>
              <a:ext cx="3706272" cy="5158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400" u="none" cap="none" strike="noStrike">
                  <a:solidFill>
                    <a:schemeClr val="lt1"/>
                  </a:solidFill>
                  <a:latin typeface="Balthazar"/>
                  <a:ea typeface="Balthazar"/>
                  <a:cs typeface="Balthazar"/>
                  <a:sym typeface="Balthazar"/>
                </a:rPr>
                <a:t>Path To Yggdrasil </a:t>
              </a:r>
              <a:endParaRPr b="1" i="0" sz="2400" u="none" cap="none" strike="noStrike">
                <a:solidFill>
                  <a:schemeClr val="lt1"/>
                </a:solidFill>
                <a:latin typeface="Balthazar"/>
                <a:ea typeface="Balthazar"/>
                <a:cs typeface="Balthazar"/>
                <a:sym typeface="Balthazar"/>
              </a:endParaRPr>
            </a:p>
          </p:txBody>
        </p:sp>
      </p:grpSp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9"/>
          <p:cNvSpPr/>
          <p:nvPr/>
        </p:nvSpPr>
        <p:spPr>
          <a:xfrm>
            <a:off x="4784951" y="4699908"/>
            <a:ext cx="2645682" cy="986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108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회복 및 디버프 중심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19"/>
          <p:cNvSpPr/>
          <p:nvPr/>
        </p:nvSpPr>
        <p:spPr>
          <a:xfrm>
            <a:off x="8189459" y="4699908"/>
            <a:ext cx="2645682" cy="986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108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전투 데미지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9"/>
          <p:cNvSpPr/>
          <p:nvPr/>
        </p:nvSpPr>
        <p:spPr>
          <a:xfrm>
            <a:off x="1352548" y="4699908"/>
            <a:ext cx="2645682" cy="986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108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생존 및 버프 중심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19"/>
          <p:cNvSpPr txBox="1"/>
          <p:nvPr>
            <p:ph type="title"/>
          </p:nvPr>
        </p:nvSpPr>
        <p:spPr>
          <a:xfrm>
            <a:off x="819148" y="-141789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F3E"/>
              </a:buClr>
              <a:buSzPts val="4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92" name="Google Shape;392;p19"/>
          <p:cNvSpPr txBox="1"/>
          <p:nvPr>
            <p:ph idx="1" type="body"/>
          </p:nvPr>
        </p:nvSpPr>
        <p:spPr>
          <a:xfrm>
            <a:off x="849992" y="729604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93" name="Google Shape;393;p19"/>
          <p:cNvSpPr/>
          <p:nvPr/>
        </p:nvSpPr>
        <p:spPr>
          <a:xfrm rot="-5400000">
            <a:off x="1415641" y="2333898"/>
            <a:ext cx="2541270" cy="219075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00B0F0"/>
          </a:solidFill>
          <a:ln cap="flat" cmpd="sng" w="38100">
            <a:solidFill>
              <a:srgbClr val="FFD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4" name="Google Shape;39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7611" y="1516514"/>
            <a:ext cx="1155556" cy="1168254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19"/>
          <p:cNvSpPr txBox="1"/>
          <p:nvPr/>
        </p:nvSpPr>
        <p:spPr>
          <a:xfrm>
            <a:off x="1824501" y="3110035"/>
            <a:ext cx="172354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방어</a:t>
            </a:r>
            <a:endParaRPr b="1" i="0" sz="3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6" name="Google Shape;396;p19"/>
          <p:cNvSpPr/>
          <p:nvPr/>
        </p:nvSpPr>
        <p:spPr>
          <a:xfrm rot="-5400000">
            <a:off x="4826270" y="2333898"/>
            <a:ext cx="2541270" cy="219075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66AC71"/>
          </a:solidFill>
          <a:ln cap="flat" cmpd="sng" w="38100">
            <a:solidFill>
              <a:srgbClr val="FFD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7" name="Google Shape;39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31826" y="1490911"/>
            <a:ext cx="1155556" cy="1168254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19"/>
          <p:cNvSpPr txBox="1"/>
          <p:nvPr/>
        </p:nvSpPr>
        <p:spPr>
          <a:xfrm>
            <a:off x="5246017" y="3110035"/>
            <a:ext cx="172354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지원</a:t>
            </a:r>
            <a:endParaRPr b="1" i="0" sz="3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9" name="Google Shape;399;p19"/>
          <p:cNvSpPr/>
          <p:nvPr/>
        </p:nvSpPr>
        <p:spPr>
          <a:xfrm rot="-5400000">
            <a:off x="8236898" y="2333898"/>
            <a:ext cx="2541270" cy="219075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53F3E"/>
          </a:solidFill>
          <a:ln cap="flat" cmpd="sng" w="38100">
            <a:solidFill>
              <a:srgbClr val="FFD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0" name="Google Shape;40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42454" y="1516514"/>
            <a:ext cx="1155556" cy="1168254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19"/>
          <p:cNvSpPr txBox="1"/>
          <p:nvPr/>
        </p:nvSpPr>
        <p:spPr>
          <a:xfrm>
            <a:off x="8658457" y="3110035"/>
            <a:ext cx="172354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공격</a:t>
            </a:r>
            <a:endParaRPr b="1" i="0" sz="3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02" name="Google Shape;402;p19"/>
          <p:cNvGrpSpPr/>
          <p:nvPr/>
        </p:nvGrpSpPr>
        <p:grpSpPr>
          <a:xfrm>
            <a:off x="2806648" y="-1"/>
            <a:ext cx="6578704" cy="914591"/>
            <a:chOff x="2806648" y="-1"/>
            <a:chExt cx="6578704" cy="914591"/>
          </a:xfrm>
        </p:grpSpPr>
        <p:pic>
          <p:nvPicPr>
            <p:cNvPr descr="10 Item yang Paling Sering Digunakan Pemain Dota 2 - INDOESPORTS" id="403" name="Google Shape;403;p19"/>
            <p:cNvPicPr preferRelativeResize="0"/>
            <p:nvPr/>
          </p:nvPicPr>
          <p:blipFill rotWithShape="1">
            <a:blip r:embed="rId6">
              <a:alphaModFix/>
            </a:blip>
            <a:srcRect b="19629" l="0" r="0" t="63316"/>
            <a:stretch/>
          </p:blipFill>
          <p:spPr>
            <a:xfrm>
              <a:off x="2806648" y="-1"/>
              <a:ext cx="6578704" cy="7017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4" name="Google Shape;404;p19"/>
            <p:cNvSpPr/>
            <p:nvPr/>
          </p:nvSpPr>
          <p:spPr>
            <a:xfrm>
              <a:off x="4599667" y="519341"/>
              <a:ext cx="3016251" cy="395249"/>
            </a:xfrm>
            <a:prstGeom prst="rect">
              <a:avLst/>
            </a:prstGeom>
            <a:solidFill>
              <a:srgbClr val="F53F3E"/>
            </a:solidFill>
            <a:ln>
              <a:noFill/>
            </a:ln>
          </p:spPr>
          <p:txBody>
            <a:bodyPr anchorCtr="0" anchor="ctr" bIns="720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스킬 (정령)</a:t>
              </a:r>
              <a:endPara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9"/>
            <p:cNvSpPr/>
            <p:nvPr/>
          </p:nvSpPr>
          <p:spPr>
            <a:xfrm>
              <a:off x="4242864" y="89573"/>
              <a:ext cx="3706272" cy="5158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400" u="none" cap="none" strike="noStrike">
                  <a:solidFill>
                    <a:schemeClr val="lt1"/>
                  </a:solidFill>
                  <a:latin typeface="Balthazar"/>
                  <a:ea typeface="Balthazar"/>
                  <a:cs typeface="Balthazar"/>
                  <a:sym typeface="Balthazar"/>
                </a:rPr>
                <a:t>Path To Yggdrasil </a:t>
              </a:r>
              <a:endParaRPr b="1" i="0" sz="2400" u="none" cap="none" strike="noStrike">
                <a:solidFill>
                  <a:schemeClr val="lt1"/>
                </a:solidFill>
                <a:latin typeface="Balthazar"/>
                <a:ea typeface="Balthazar"/>
                <a:cs typeface="Balthazar"/>
                <a:sym typeface="Balthazar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 txBox="1"/>
          <p:nvPr/>
        </p:nvSpPr>
        <p:spPr>
          <a:xfrm>
            <a:off x="4244789" y="3044280"/>
            <a:ext cx="370242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4400" u="none" cap="none" strike="noStrike">
                <a:solidFill>
                  <a:srgbClr val="F53F3E"/>
                </a:solidFill>
                <a:latin typeface="Arial"/>
                <a:ea typeface="Arial"/>
                <a:cs typeface="Arial"/>
                <a:sym typeface="Arial"/>
              </a:rPr>
              <a:t>개요</a:t>
            </a:r>
            <a:endParaRPr b="1" i="0" sz="4400" u="none" cap="none" strike="noStrike">
              <a:solidFill>
                <a:srgbClr val="F53F3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0"/>
          <p:cNvSpPr txBox="1"/>
          <p:nvPr/>
        </p:nvSpPr>
        <p:spPr>
          <a:xfrm>
            <a:off x="2832100" y="3044280"/>
            <a:ext cx="652780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4400" u="none" cap="none" strike="noStrike">
                <a:solidFill>
                  <a:srgbClr val="F53F3E"/>
                </a:solidFill>
                <a:latin typeface="Arial"/>
                <a:ea typeface="Arial"/>
                <a:cs typeface="Arial"/>
                <a:sym typeface="Arial"/>
              </a:rPr>
              <a:t>플레이 예시</a:t>
            </a:r>
            <a:endParaRPr b="1" i="0" sz="4400" u="none" cap="none" strike="noStrike">
              <a:solidFill>
                <a:srgbClr val="F53F3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oogle Shape;417;p21"/>
          <p:cNvGrpSpPr/>
          <p:nvPr/>
        </p:nvGrpSpPr>
        <p:grpSpPr>
          <a:xfrm>
            <a:off x="2806648" y="-1"/>
            <a:ext cx="6578704" cy="914591"/>
            <a:chOff x="2806648" y="-1"/>
            <a:chExt cx="6578704" cy="914591"/>
          </a:xfrm>
        </p:grpSpPr>
        <p:pic>
          <p:nvPicPr>
            <p:cNvPr descr="10 Item yang Paling Sering Digunakan Pemain Dota 2 - INDOESPORTS" id="418" name="Google Shape;418;p21"/>
            <p:cNvPicPr preferRelativeResize="0"/>
            <p:nvPr/>
          </p:nvPicPr>
          <p:blipFill rotWithShape="1">
            <a:blip r:embed="rId3">
              <a:alphaModFix/>
            </a:blip>
            <a:srcRect b="19629" l="0" r="0" t="63316"/>
            <a:stretch/>
          </p:blipFill>
          <p:spPr>
            <a:xfrm>
              <a:off x="2806648" y="-1"/>
              <a:ext cx="6578704" cy="7017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9" name="Google Shape;419;p21"/>
            <p:cNvSpPr/>
            <p:nvPr/>
          </p:nvSpPr>
          <p:spPr>
            <a:xfrm>
              <a:off x="4599667" y="519341"/>
              <a:ext cx="3016251" cy="395249"/>
            </a:xfrm>
            <a:prstGeom prst="rect">
              <a:avLst/>
            </a:prstGeom>
            <a:solidFill>
              <a:srgbClr val="F53F3E"/>
            </a:solidFill>
            <a:ln>
              <a:noFill/>
            </a:ln>
          </p:spPr>
          <p:txBody>
            <a:bodyPr anchorCtr="0" anchor="ctr" bIns="720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전투 예시</a:t>
              </a:r>
              <a:endParaRPr/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4242864" y="89573"/>
              <a:ext cx="3706272" cy="5158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400" u="none" cap="none" strike="noStrike">
                  <a:solidFill>
                    <a:schemeClr val="lt1"/>
                  </a:solidFill>
                  <a:latin typeface="Balthazar"/>
                  <a:ea typeface="Balthazar"/>
                  <a:cs typeface="Balthazar"/>
                  <a:sym typeface="Balthazar"/>
                </a:rPr>
                <a:t>Path To Yggdrasil </a:t>
              </a:r>
              <a:endParaRPr b="1" i="0" sz="2400" u="none" cap="none" strike="noStrike">
                <a:solidFill>
                  <a:schemeClr val="lt1"/>
                </a:solidFill>
                <a:latin typeface="Balthazar"/>
                <a:ea typeface="Balthazar"/>
                <a:cs typeface="Balthazar"/>
                <a:sym typeface="Balthazar"/>
              </a:endParaRPr>
            </a:p>
          </p:txBody>
        </p:sp>
      </p:grpSp>
      <p:pic>
        <p:nvPicPr>
          <p:cNvPr descr="로스트아크 【4단계 레이드에는 어떤 보스들이?】ㅣUre 우레 - YouTube" id="421" name="Google Shape;421;p21"/>
          <p:cNvPicPr preferRelativeResize="0"/>
          <p:nvPr/>
        </p:nvPicPr>
        <p:blipFill rotWithShape="1">
          <a:blip r:embed="rId4">
            <a:alphaModFix/>
          </a:blip>
          <a:srcRect b="0" l="22568" r="0" t="0"/>
          <a:stretch/>
        </p:blipFill>
        <p:spPr>
          <a:xfrm>
            <a:off x="6797040" y="2282144"/>
            <a:ext cx="4297680" cy="31220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post-phinf.pstatic.net/MjAyMDA5MTdfMTUy/MDAxNjAwMzI1MDg1MDc4.z8kPYhzJsEhedl8QajKDkGvjCAh_J__DwDt9ZyTXJiAg.Tt4e3ciwlVFVmIe4FjyKGeKupa6KPQEYtbXFQ5wrJocg.JPEG/%EB%84%A4%EC%98%A4%EB%B4%84%EB%B2%84%EB%A7%A8_7.jpg?type=w1200" id="422" name="Google Shape;422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87462" y="2282951"/>
            <a:ext cx="4286936" cy="3116488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21"/>
          <p:cNvSpPr/>
          <p:nvPr/>
        </p:nvSpPr>
        <p:spPr>
          <a:xfrm rot="-5400000">
            <a:off x="732288" y="1631132"/>
            <a:ext cx="1510348" cy="1302024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00B0F0"/>
          </a:solidFill>
          <a:ln cap="flat" cmpd="sng" w="38100">
            <a:solidFill>
              <a:srgbClr val="FFD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4" name="Google Shape;424;p21"/>
          <p:cNvSpPr/>
          <p:nvPr/>
        </p:nvSpPr>
        <p:spPr>
          <a:xfrm rot="-5400000">
            <a:off x="732289" y="4846772"/>
            <a:ext cx="1510348" cy="1302024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00B0F0"/>
          </a:solidFill>
          <a:ln cap="flat" cmpd="sng" w="38100">
            <a:solidFill>
              <a:srgbClr val="FFD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5" name="Google Shape;425;p21"/>
          <p:cNvSpPr/>
          <p:nvPr/>
        </p:nvSpPr>
        <p:spPr>
          <a:xfrm rot="-5400000">
            <a:off x="10328801" y="1631132"/>
            <a:ext cx="1510349" cy="1302025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53F3E"/>
          </a:solidFill>
          <a:ln cap="flat" cmpd="sng" w="38100">
            <a:solidFill>
              <a:srgbClr val="FFD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6" name="Google Shape;426;p21"/>
          <p:cNvSpPr/>
          <p:nvPr/>
        </p:nvSpPr>
        <p:spPr>
          <a:xfrm rot="-5400000">
            <a:off x="10328801" y="4846771"/>
            <a:ext cx="1510349" cy="1302025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53F3E"/>
          </a:solidFill>
          <a:ln cap="flat" cmpd="sng" w="38100">
            <a:solidFill>
              <a:srgbClr val="FFD9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7" name="Google Shape;427;p21"/>
          <p:cNvSpPr/>
          <p:nvPr/>
        </p:nvSpPr>
        <p:spPr>
          <a:xfrm>
            <a:off x="2308089" y="5399439"/>
            <a:ext cx="2645682" cy="986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108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봄버맨 스타일의 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플레이어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21"/>
          <p:cNvSpPr/>
          <p:nvPr/>
        </p:nvSpPr>
        <p:spPr>
          <a:xfrm>
            <a:off x="7652542" y="5399439"/>
            <a:ext cx="2645682" cy="986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108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로스트 아크식 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보스 패턴 공략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1"/>
          <p:cNvSpPr txBox="1"/>
          <p:nvPr/>
        </p:nvSpPr>
        <p:spPr>
          <a:xfrm>
            <a:off x="625687" y="1866645"/>
            <a:ext cx="172354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방어</a:t>
            </a:r>
            <a:endParaRPr b="1" i="0" sz="2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스킬</a:t>
            </a:r>
            <a:endParaRPr b="1" i="0" sz="2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0" name="Google Shape;430;p21"/>
          <p:cNvSpPr txBox="1"/>
          <p:nvPr/>
        </p:nvSpPr>
        <p:spPr>
          <a:xfrm>
            <a:off x="625687" y="5082285"/>
            <a:ext cx="172354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생존</a:t>
            </a:r>
            <a:endParaRPr b="1" i="0" sz="2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추가</a:t>
            </a:r>
            <a:endParaRPr b="1" i="0" sz="2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1" name="Google Shape;431;p21"/>
          <p:cNvSpPr txBox="1"/>
          <p:nvPr/>
        </p:nvSpPr>
        <p:spPr>
          <a:xfrm>
            <a:off x="10222202" y="1866645"/>
            <a:ext cx="172354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타일</a:t>
            </a:r>
            <a:endParaRPr b="1" i="0" sz="2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제한</a:t>
            </a:r>
            <a:endParaRPr b="1" i="0" sz="2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2" name="Google Shape;432;p21"/>
          <p:cNvSpPr txBox="1"/>
          <p:nvPr/>
        </p:nvSpPr>
        <p:spPr>
          <a:xfrm>
            <a:off x="10222202" y="5082285"/>
            <a:ext cx="172354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위력</a:t>
            </a:r>
            <a:endParaRPr b="1" i="0" sz="2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강화</a:t>
            </a:r>
            <a:endParaRPr b="1" i="0" sz="2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8" name="Google Shape;438;p22"/>
          <p:cNvGrpSpPr/>
          <p:nvPr/>
        </p:nvGrpSpPr>
        <p:grpSpPr>
          <a:xfrm>
            <a:off x="1478642" y="1573119"/>
            <a:ext cx="6067414" cy="4470861"/>
            <a:chOff x="2076127" y="458275"/>
            <a:chExt cx="8068970" cy="5945739"/>
          </a:xfrm>
        </p:grpSpPr>
        <p:sp>
          <p:nvSpPr>
            <p:cNvPr id="439" name="Google Shape;439;p22"/>
            <p:cNvSpPr/>
            <p:nvPr/>
          </p:nvSpPr>
          <p:spPr>
            <a:xfrm rot="5400000">
              <a:off x="1976817" y="557585"/>
              <a:ext cx="1440000" cy="124138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66AC71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0" name="Google Shape;440;p22"/>
            <p:cNvSpPr/>
            <p:nvPr/>
          </p:nvSpPr>
          <p:spPr>
            <a:xfrm rot="5400000">
              <a:off x="3218197" y="557585"/>
              <a:ext cx="1440000" cy="124138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66AC71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1" name="Google Shape;441;p22"/>
            <p:cNvSpPr/>
            <p:nvPr/>
          </p:nvSpPr>
          <p:spPr>
            <a:xfrm rot="5400000">
              <a:off x="4459577" y="557585"/>
              <a:ext cx="1440000" cy="124138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66AC71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2" name="Google Shape;442;p22"/>
            <p:cNvSpPr/>
            <p:nvPr/>
          </p:nvSpPr>
          <p:spPr>
            <a:xfrm rot="5400000">
              <a:off x="5700957" y="557585"/>
              <a:ext cx="1440000" cy="124138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66AC71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3" name="Google Shape;443;p22"/>
            <p:cNvSpPr/>
            <p:nvPr/>
          </p:nvSpPr>
          <p:spPr>
            <a:xfrm rot="5400000">
              <a:off x="6942337" y="557585"/>
              <a:ext cx="1440000" cy="124138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66AC71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4" name="Google Shape;444;p22"/>
            <p:cNvSpPr/>
            <p:nvPr/>
          </p:nvSpPr>
          <p:spPr>
            <a:xfrm rot="5400000">
              <a:off x="8183717" y="557585"/>
              <a:ext cx="1440000" cy="124138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66AC71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5" name="Google Shape;445;p22"/>
            <p:cNvSpPr/>
            <p:nvPr/>
          </p:nvSpPr>
          <p:spPr>
            <a:xfrm rot="5400000">
              <a:off x="2597507" y="1684020"/>
              <a:ext cx="1440000" cy="124138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262626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6" name="Google Shape;446;p22"/>
            <p:cNvSpPr/>
            <p:nvPr/>
          </p:nvSpPr>
          <p:spPr>
            <a:xfrm rot="5400000">
              <a:off x="3838887" y="1684020"/>
              <a:ext cx="1440000" cy="124138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66AC71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7" name="Google Shape;447;p22"/>
            <p:cNvSpPr/>
            <p:nvPr/>
          </p:nvSpPr>
          <p:spPr>
            <a:xfrm rot="5400000">
              <a:off x="5080267" y="1684020"/>
              <a:ext cx="1440000" cy="124138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262626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8" name="Google Shape;448;p22"/>
            <p:cNvSpPr/>
            <p:nvPr/>
          </p:nvSpPr>
          <p:spPr>
            <a:xfrm rot="5400000">
              <a:off x="6321647" y="1684020"/>
              <a:ext cx="1440000" cy="124138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262626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9" name="Google Shape;449;p22"/>
            <p:cNvSpPr/>
            <p:nvPr/>
          </p:nvSpPr>
          <p:spPr>
            <a:xfrm rot="5400000">
              <a:off x="7563027" y="1684020"/>
              <a:ext cx="1440000" cy="124138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66AC71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0" name="Google Shape;450;p22"/>
            <p:cNvSpPr/>
            <p:nvPr/>
          </p:nvSpPr>
          <p:spPr>
            <a:xfrm rot="5400000">
              <a:off x="8804407" y="1684020"/>
              <a:ext cx="1440000" cy="124138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262626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1" name="Google Shape;451;p22"/>
            <p:cNvSpPr/>
            <p:nvPr/>
          </p:nvSpPr>
          <p:spPr>
            <a:xfrm rot="5400000">
              <a:off x="1976817" y="2810455"/>
              <a:ext cx="1440000" cy="124138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66AC71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2" name="Google Shape;452;p22"/>
            <p:cNvSpPr/>
            <p:nvPr/>
          </p:nvSpPr>
          <p:spPr>
            <a:xfrm rot="5400000">
              <a:off x="3218197" y="2810455"/>
              <a:ext cx="1440000" cy="124138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262626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3" name="Google Shape;453;p22"/>
            <p:cNvSpPr/>
            <p:nvPr/>
          </p:nvSpPr>
          <p:spPr>
            <a:xfrm rot="5400000">
              <a:off x="4459577" y="2810455"/>
              <a:ext cx="1440000" cy="124138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66AC71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4" name="Google Shape;454;p22"/>
            <p:cNvSpPr/>
            <p:nvPr/>
          </p:nvSpPr>
          <p:spPr>
            <a:xfrm rot="5400000">
              <a:off x="5700957" y="2810455"/>
              <a:ext cx="1440000" cy="124138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262626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5" name="Google Shape;455;p22"/>
            <p:cNvSpPr/>
            <p:nvPr/>
          </p:nvSpPr>
          <p:spPr>
            <a:xfrm rot="5400000">
              <a:off x="6942337" y="2810455"/>
              <a:ext cx="1440000" cy="124138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66AC71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6" name="Google Shape;456;p22"/>
            <p:cNvSpPr/>
            <p:nvPr/>
          </p:nvSpPr>
          <p:spPr>
            <a:xfrm rot="5400000">
              <a:off x="8183717" y="2810455"/>
              <a:ext cx="1440000" cy="124138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262626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7" name="Google Shape;457;p22"/>
            <p:cNvSpPr/>
            <p:nvPr/>
          </p:nvSpPr>
          <p:spPr>
            <a:xfrm rot="5400000">
              <a:off x="2597507" y="3936890"/>
              <a:ext cx="1440000" cy="124138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66AC71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8" name="Google Shape;458;p22"/>
            <p:cNvSpPr/>
            <p:nvPr/>
          </p:nvSpPr>
          <p:spPr>
            <a:xfrm rot="5400000">
              <a:off x="3838887" y="3936890"/>
              <a:ext cx="1440000" cy="124138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66AC71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9" name="Google Shape;459;p22"/>
            <p:cNvSpPr/>
            <p:nvPr/>
          </p:nvSpPr>
          <p:spPr>
            <a:xfrm rot="5400000">
              <a:off x="5080267" y="3936890"/>
              <a:ext cx="1440000" cy="124138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66AC71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0" name="Google Shape;460;p22"/>
            <p:cNvSpPr/>
            <p:nvPr/>
          </p:nvSpPr>
          <p:spPr>
            <a:xfrm rot="5400000">
              <a:off x="6321647" y="3936890"/>
              <a:ext cx="1440000" cy="124138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66AC71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1" name="Google Shape;461;p22"/>
            <p:cNvSpPr/>
            <p:nvPr/>
          </p:nvSpPr>
          <p:spPr>
            <a:xfrm rot="5400000">
              <a:off x="7563027" y="3936890"/>
              <a:ext cx="1440000" cy="124138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66AC71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2" name="Google Shape;462;p22"/>
            <p:cNvSpPr/>
            <p:nvPr/>
          </p:nvSpPr>
          <p:spPr>
            <a:xfrm rot="5400000">
              <a:off x="8804407" y="3936890"/>
              <a:ext cx="1440000" cy="124138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66AC71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3" name="Google Shape;463;p22"/>
            <p:cNvSpPr/>
            <p:nvPr/>
          </p:nvSpPr>
          <p:spPr>
            <a:xfrm rot="5400000">
              <a:off x="1976817" y="5063324"/>
              <a:ext cx="1440000" cy="124138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66AC71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4" name="Google Shape;464;p22"/>
            <p:cNvSpPr/>
            <p:nvPr/>
          </p:nvSpPr>
          <p:spPr>
            <a:xfrm rot="5400000">
              <a:off x="3218197" y="5063324"/>
              <a:ext cx="1440000" cy="124138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262626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5" name="Google Shape;465;p22"/>
            <p:cNvSpPr/>
            <p:nvPr/>
          </p:nvSpPr>
          <p:spPr>
            <a:xfrm rot="5400000">
              <a:off x="4459577" y="5063324"/>
              <a:ext cx="1440000" cy="124138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66AC71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6" name="Google Shape;466;p22"/>
            <p:cNvSpPr/>
            <p:nvPr/>
          </p:nvSpPr>
          <p:spPr>
            <a:xfrm rot="5400000">
              <a:off x="5700957" y="5063324"/>
              <a:ext cx="1440000" cy="124138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262626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7" name="Google Shape;467;p22"/>
            <p:cNvSpPr/>
            <p:nvPr/>
          </p:nvSpPr>
          <p:spPr>
            <a:xfrm rot="5400000">
              <a:off x="6942337" y="5063324"/>
              <a:ext cx="1440000" cy="124138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66AC71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8" name="Google Shape;468;p22"/>
            <p:cNvSpPr/>
            <p:nvPr/>
          </p:nvSpPr>
          <p:spPr>
            <a:xfrm rot="5400000">
              <a:off x="8183717" y="5063324"/>
              <a:ext cx="1440000" cy="124138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66AC71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69" name="Google Shape;469;p22"/>
          <p:cNvGrpSpPr/>
          <p:nvPr/>
        </p:nvGrpSpPr>
        <p:grpSpPr>
          <a:xfrm>
            <a:off x="2412544" y="2416587"/>
            <a:ext cx="2800344" cy="2776830"/>
            <a:chOff x="8218345" y="-484882"/>
            <a:chExt cx="2800344" cy="2776830"/>
          </a:xfrm>
        </p:grpSpPr>
        <p:sp>
          <p:nvSpPr>
            <p:cNvPr id="470" name="Google Shape;470;p22"/>
            <p:cNvSpPr/>
            <p:nvPr/>
          </p:nvSpPr>
          <p:spPr>
            <a:xfrm rot="5400000">
              <a:off x="8610393" y="-410207"/>
              <a:ext cx="1082799" cy="933448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53F3E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1" name="Google Shape;471;p22"/>
            <p:cNvSpPr/>
            <p:nvPr/>
          </p:nvSpPr>
          <p:spPr>
            <a:xfrm rot="5400000">
              <a:off x="9543841" y="-410207"/>
              <a:ext cx="1082799" cy="933448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53F3E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2" name="Google Shape;472;p22"/>
            <p:cNvSpPr/>
            <p:nvPr/>
          </p:nvSpPr>
          <p:spPr>
            <a:xfrm rot="5400000">
              <a:off x="8143669" y="436809"/>
              <a:ext cx="1082799" cy="933448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53F3E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3" name="Google Shape;473;p22"/>
            <p:cNvSpPr/>
            <p:nvPr/>
          </p:nvSpPr>
          <p:spPr>
            <a:xfrm rot="5400000">
              <a:off x="9077117" y="436809"/>
              <a:ext cx="1082799" cy="933448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53F3E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4" name="Google Shape;474;p22"/>
            <p:cNvSpPr/>
            <p:nvPr/>
          </p:nvSpPr>
          <p:spPr>
            <a:xfrm rot="5400000">
              <a:off x="10010565" y="436809"/>
              <a:ext cx="1082799" cy="933448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53F3E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5" name="Google Shape;475;p22"/>
            <p:cNvSpPr/>
            <p:nvPr/>
          </p:nvSpPr>
          <p:spPr>
            <a:xfrm rot="5400000">
              <a:off x="8610393" y="1283824"/>
              <a:ext cx="1082799" cy="933448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53F3E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6" name="Google Shape;476;p22"/>
            <p:cNvSpPr/>
            <p:nvPr/>
          </p:nvSpPr>
          <p:spPr>
            <a:xfrm rot="5400000">
              <a:off x="9543841" y="1283824"/>
              <a:ext cx="1082799" cy="933448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53F3E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77" name="Google Shape;477;p22"/>
          <p:cNvGrpSpPr/>
          <p:nvPr/>
        </p:nvGrpSpPr>
        <p:grpSpPr>
          <a:xfrm>
            <a:off x="2874964" y="2422346"/>
            <a:ext cx="2339971" cy="3627020"/>
            <a:chOff x="4487313" y="1597754"/>
            <a:chExt cx="2339971" cy="3627020"/>
          </a:xfrm>
        </p:grpSpPr>
        <p:sp>
          <p:nvSpPr>
            <p:cNvPr id="478" name="Google Shape;478;p22"/>
            <p:cNvSpPr/>
            <p:nvPr/>
          </p:nvSpPr>
          <p:spPr>
            <a:xfrm rot="5400000">
              <a:off x="4412637" y="1672429"/>
              <a:ext cx="1082799" cy="933448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AEABAB">
                <a:alpha val="0"/>
              </a:srgbClr>
            </a:solidFill>
            <a:ln cap="flat" cmpd="sng" w="254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9" name="Google Shape;479;p22"/>
            <p:cNvSpPr/>
            <p:nvPr/>
          </p:nvSpPr>
          <p:spPr>
            <a:xfrm rot="5400000">
              <a:off x="4879361" y="2519445"/>
              <a:ext cx="1082799" cy="933448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AEABAB">
                <a:alpha val="0"/>
              </a:srgbClr>
            </a:solidFill>
            <a:ln cap="flat" cmpd="sng" w="254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0" name="Google Shape;480;p22"/>
            <p:cNvSpPr/>
            <p:nvPr/>
          </p:nvSpPr>
          <p:spPr>
            <a:xfrm rot="5400000">
              <a:off x="5346085" y="3366460"/>
              <a:ext cx="1082799" cy="933448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AEABAB">
                <a:alpha val="0"/>
              </a:srgbClr>
            </a:solidFill>
            <a:ln cap="flat" cmpd="sng" w="254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1" name="Google Shape;481;p22"/>
            <p:cNvSpPr/>
            <p:nvPr/>
          </p:nvSpPr>
          <p:spPr>
            <a:xfrm rot="5400000">
              <a:off x="5819160" y="4216650"/>
              <a:ext cx="1082799" cy="933448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AEABAB">
                <a:alpha val="0"/>
              </a:srgbClr>
            </a:solidFill>
            <a:ln cap="flat" cmpd="sng" w="254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82" name="Google Shape;482;p22"/>
          <p:cNvGrpSpPr/>
          <p:nvPr/>
        </p:nvGrpSpPr>
        <p:grpSpPr>
          <a:xfrm>
            <a:off x="2867448" y="2421023"/>
            <a:ext cx="2351962" cy="3627020"/>
            <a:chOff x="4476555" y="1597754"/>
            <a:chExt cx="2351962" cy="3627020"/>
          </a:xfrm>
        </p:grpSpPr>
        <p:sp>
          <p:nvSpPr>
            <p:cNvPr id="483" name="Google Shape;483;p22"/>
            <p:cNvSpPr/>
            <p:nvPr/>
          </p:nvSpPr>
          <p:spPr>
            <a:xfrm rot="5400000">
              <a:off x="4401879" y="1672429"/>
              <a:ext cx="1082799" cy="933448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53F3E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4" name="Google Shape;484;p22"/>
            <p:cNvSpPr/>
            <p:nvPr/>
          </p:nvSpPr>
          <p:spPr>
            <a:xfrm rot="5400000">
              <a:off x="4879361" y="2519445"/>
              <a:ext cx="1082799" cy="933448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53F3E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5" name="Google Shape;485;p22"/>
            <p:cNvSpPr/>
            <p:nvPr/>
          </p:nvSpPr>
          <p:spPr>
            <a:xfrm rot="5400000">
              <a:off x="5346085" y="3366460"/>
              <a:ext cx="1082799" cy="933448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53F3E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6" name="Google Shape;486;p22"/>
            <p:cNvSpPr/>
            <p:nvPr/>
          </p:nvSpPr>
          <p:spPr>
            <a:xfrm rot="5400000">
              <a:off x="5820393" y="4216650"/>
              <a:ext cx="1082799" cy="933448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F53F3E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87" name="Google Shape;487;p22"/>
          <p:cNvSpPr/>
          <p:nvPr/>
        </p:nvSpPr>
        <p:spPr>
          <a:xfrm>
            <a:off x="3185428" y="4804745"/>
            <a:ext cx="303117" cy="303114"/>
          </a:xfrm>
          <a:prstGeom prst="ellipse">
            <a:avLst/>
          </a:prstGeom>
          <a:solidFill>
            <a:srgbClr val="0070C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H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8" name="Google Shape;488;p22"/>
          <p:cNvSpPr/>
          <p:nvPr/>
        </p:nvSpPr>
        <p:spPr>
          <a:xfrm>
            <a:off x="4149177" y="4804745"/>
            <a:ext cx="303117" cy="303114"/>
          </a:xfrm>
          <a:prstGeom prst="ellipse">
            <a:avLst/>
          </a:prstGeom>
          <a:solidFill>
            <a:srgbClr val="0070C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T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9" name="Google Shape;489;p22"/>
          <p:cNvSpPr/>
          <p:nvPr/>
        </p:nvSpPr>
        <p:spPr>
          <a:xfrm>
            <a:off x="5057323" y="4804745"/>
            <a:ext cx="303117" cy="303114"/>
          </a:xfrm>
          <a:prstGeom prst="ellipse">
            <a:avLst/>
          </a:prstGeom>
          <a:solidFill>
            <a:srgbClr val="0070C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0" name="Google Shape;490;p22"/>
          <p:cNvSpPr/>
          <p:nvPr/>
        </p:nvSpPr>
        <p:spPr>
          <a:xfrm>
            <a:off x="3073458" y="2691373"/>
            <a:ext cx="544160" cy="544155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B</a:t>
            </a:r>
            <a:endParaRPr b="1" i="0" sz="32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1" name="Google Shape;491;p22"/>
          <p:cNvSpPr/>
          <p:nvPr/>
        </p:nvSpPr>
        <p:spPr>
          <a:xfrm>
            <a:off x="3405317" y="3774884"/>
            <a:ext cx="303117" cy="303114"/>
          </a:xfrm>
          <a:prstGeom prst="ellipse">
            <a:avLst/>
          </a:prstGeom>
          <a:solidFill>
            <a:srgbClr val="F53F3E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2" name="Google Shape;492;p22"/>
          <p:cNvSpPr/>
          <p:nvPr/>
        </p:nvSpPr>
        <p:spPr>
          <a:xfrm>
            <a:off x="3634073" y="3392811"/>
            <a:ext cx="303117" cy="303114"/>
          </a:xfrm>
          <a:prstGeom prst="ellipse">
            <a:avLst/>
          </a:prstGeom>
          <a:solidFill>
            <a:srgbClr val="F53F3E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3" name="Google Shape;493;p22"/>
          <p:cNvSpPr/>
          <p:nvPr/>
        </p:nvSpPr>
        <p:spPr>
          <a:xfrm>
            <a:off x="3792496" y="3844444"/>
            <a:ext cx="303117" cy="303114"/>
          </a:xfrm>
          <a:prstGeom prst="ellipse">
            <a:avLst/>
          </a:prstGeom>
          <a:solidFill>
            <a:srgbClr val="F53F3E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</a:t>
            </a:r>
            <a:endParaRPr b="1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94" name="Google Shape;494;p22"/>
          <p:cNvGrpSpPr/>
          <p:nvPr/>
        </p:nvGrpSpPr>
        <p:grpSpPr>
          <a:xfrm>
            <a:off x="9031526" y="1275977"/>
            <a:ext cx="2103693" cy="4997813"/>
            <a:chOff x="9031526" y="1414181"/>
            <a:chExt cx="2103693" cy="4997813"/>
          </a:xfrm>
        </p:grpSpPr>
        <p:grpSp>
          <p:nvGrpSpPr>
            <p:cNvPr id="495" name="Google Shape;495;p22"/>
            <p:cNvGrpSpPr/>
            <p:nvPr/>
          </p:nvGrpSpPr>
          <p:grpSpPr>
            <a:xfrm>
              <a:off x="9031526" y="1414181"/>
              <a:ext cx="2103693" cy="4499687"/>
              <a:chOff x="9031526" y="1414181"/>
              <a:chExt cx="2103693" cy="4499687"/>
            </a:xfrm>
          </p:grpSpPr>
          <p:sp>
            <p:nvSpPr>
              <p:cNvPr id="496" name="Google Shape;496;p22"/>
              <p:cNvSpPr/>
              <p:nvPr/>
            </p:nvSpPr>
            <p:spPr>
              <a:xfrm rot="5400000">
                <a:off x="8994188" y="1451519"/>
                <a:ext cx="541400" cy="466724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66AC71"/>
              </a:solidFill>
              <a:ln cap="flat" cmpd="sng" w="254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7" name="Google Shape;497;p22"/>
              <p:cNvSpPr txBox="1"/>
              <p:nvPr/>
            </p:nvSpPr>
            <p:spPr>
              <a:xfrm>
                <a:off x="9475790" y="1505036"/>
                <a:ext cx="1659429" cy="3958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720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ko-KR" sz="18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이동 가능 타일</a:t>
                </a:r>
                <a:endParaRPr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22"/>
              <p:cNvSpPr/>
              <p:nvPr/>
            </p:nvSpPr>
            <p:spPr>
              <a:xfrm rot="5400000">
                <a:off x="8995232" y="2095828"/>
                <a:ext cx="541400" cy="466724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FFD966"/>
              </a:solidFill>
              <a:ln cap="flat" cmpd="sng" w="254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9" name="Google Shape;499;p22"/>
              <p:cNvSpPr txBox="1"/>
              <p:nvPr/>
            </p:nvSpPr>
            <p:spPr>
              <a:xfrm>
                <a:off x="9475789" y="2144524"/>
                <a:ext cx="1659429" cy="3958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720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화염 효과 타일</a:t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22"/>
              <p:cNvSpPr/>
              <p:nvPr/>
            </p:nvSpPr>
            <p:spPr>
              <a:xfrm>
                <a:off x="9105219" y="3528507"/>
                <a:ext cx="316296" cy="316292"/>
              </a:xfrm>
              <a:prstGeom prst="ellipse">
                <a:avLst/>
              </a:prstGeom>
              <a:solidFill>
                <a:srgbClr val="FF0000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B</a:t>
                </a:r>
                <a:endParaRPr b="1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1" name="Google Shape;501;p22"/>
              <p:cNvSpPr txBox="1"/>
              <p:nvPr/>
            </p:nvSpPr>
            <p:spPr>
              <a:xfrm>
                <a:off x="9461089" y="3497990"/>
                <a:ext cx="1364476" cy="3958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720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보스 몬스터</a:t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22"/>
              <p:cNvSpPr/>
              <p:nvPr/>
            </p:nvSpPr>
            <p:spPr>
              <a:xfrm>
                <a:off x="9105219" y="4546924"/>
                <a:ext cx="303117" cy="303114"/>
              </a:xfrm>
              <a:prstGeom prst="ellipse">
                <a:avLst/>
              </a:prstGeom>
              <a:solidFill>
                <a:srgbClr val="0070C0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T</a:t>
                </a:r>
                <a:endParaRPr b="1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3" name="Google Shape;503;p22"/>
              <p:cNvSpPr txBox="1"/>
              <p:nvPr/>
            </p:nvSpPr>
            <p:spPr>
              <a:xfrm>
                <a:off x="9461089" y="4507994"/>
                <a:ext cx="1364476" cy="3958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720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탱커 클래스</a:t>
                </a:r>
                <a:endParaRPr/>
              </a:p>
            </p:txBody>
          </p:sp>
          <p:sp>
            <p:nvSpPr>
              <p:cNvPr id="504" name="Google Shape;504;p22"/>
              <p:cNvSpPr/>
              <p:nvPr/>
            </p:nvSpPr>
            <p:spPr>
              <a:xfrm>
                <a:off x="9105219" y="5047161"/>
                <a:ext cx="303117" cy="303114"/>
              </a:xfrm>
              <a:prstGeom prst="ellipse">
                <a:avLst/>
              </a:prstGeom>
              <a:solidFill>
                <a:srgbClr val="0070C0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H</a:t>
                </a:r>
                <a:endParaRPr b="1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5" name="Google Shape;505;p22"/>
              <p:cNvSpPr txBox="1"/>
              <p:nvPr/>
            </p:nvSpPr>
            <p:spPr>
              <a:xfrm>
                <a:off x="9461089" y="5012996"/>
                <a:ext cx="1364476" cy="3958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720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힐러 클래스</a:t>
                </a:r>
                <a:endParaRPr/>
              </a:p>
            </p:txBody>
          </p:sp>
          <p:sp>
            <p:nvSpPr>
              <p:cNvPr id="506" name="Google Shape;506;p22"/>
              <p:cNvSpPr/>
              <p:nvPr/>
            </p:nvSpPr>
            <p:spPr>
              <a:xfrm>
                <a:off x="9105219" y="5551108"/>
                <a:ext cx="303117" cy="303114"/>
              </a:xfrm>
              <a:prstGeom prst="ellipse">
                <a:avLst/>
              </a:prstGeom>
              <a:solidFill>
                <a:srgbClr val="0070C0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A</a:t>
                </a:r>
                <a:endParaRPr b="1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7" name="Google Shape;507;p22"/>
              <p:cNvSpPr txBox="1"/>
              <p:nvPr/>
            </p:nvSpPr>
            <p:spPr>
              <a:xfrm>
                <a:off x="9461089" y="5517999"/>
                <a:ext cx="1364476" cy="3958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720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딜러 클래스</a:t>
                </a:r>
                <a:endParaRPr/>
              </a:p>
            </p:txBody>
          </p:sp>
          <p:sp>
            <p:nvSpPr>
              <p:cNvPr id="508" name="Google Shape;508;p22"/>
              <p:cNvSpPr/>
              <p:nvPr/>
            </p:nvSpPr>
            <p:spPr>
              <a:xfrm>
                <a:off x="9105219" y="4040605"/>
                <a:ext cx="303117" cy="303114"/>
              </a:xfrm>
              <a:prstGeom prst="ellipse">
                <a:avLst/>
              </a:prstGeom>
              <a:solidFill>
                <a:srgbClr val="F53F3E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S</a:t>
                </a:r>
                <a:endParaRPr b="1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9" name="Google Shape;509;p22"/>
              <p:cNvSpPr txBox="1"/>
              <p:nvPr/>
            </p:nvSpPr>
            <p:spPr>
              <a:xfrm>
                <a:off x="9520666" y="4002992"/>
                <a:ext cx="1290738" cy="3958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720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 쫄  몬스터</a:t>
                </a:r>
                <a:endParaRPr/>
              </a:p>
            </p:txBody>
          </p:sp>
          <p:sp>
            <p:nvSpPr>
              <p:cNvPr id="510" name="Google Shape;510;p22"/>
              <p:cNvSpPr/>
              <p:nvPr/>
            </p:nvSpPr>
            <p:spPr>
              <a:xfrm rot="5400000">
                <a:off x="8995232" y="2773153"/>
                <a:ext cx="541400" cy="466724"/>
              </a:xfrm>
              <a:prstGeom prst="hexagon">
                <a:avLst>
                  <a:gd fmla="val 25000" name="adj"/>
                  <a:gd fmla="val 115470" name="vf"/>
                </a:avLst>
              </a:prstGeom>
              <a:solidFill>
                <a:srgbClr val="262626"/>
              </a:solidFill>
              <a:ln cap="flat" cmpd="sng" w="254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11" name="Google Shape;511;p22"/>
              <p:cNvSpPr txBox="1"/>
              <p:nvPr/>
            </p:nvSpPr>
            <p:spPr>
              <a:xfrm>
                <a:off x="9475789" y="2821849"/>
                <a:ext cx="1659429" cy="3958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720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이동 불가 타일</a:t>
                </a:r>
                <a:endParaRPr/>
              </a:p>
            </p:txBody>
          </p:sp>
        </p:grpSp>
        <p:grpSp>
          <p:nvGrpSpPr>
            <p:cNvPr id="512" name="Google Shape;512;p22"/>
            <p:cNvGrpSpPr/>
            <p:nvPr/>
          </p:nvGrpSpPr>
          <p:grpSpPr>
            <a:xfrm>
              <a:off x="9105219" y="6016125"/>
              <a:ext cx="1720346" cy="395869"/>
              <a:chOff x="9105219" y="6016125"/>
              <a:chExt cx="1720346" cy="395869"/>
            </a:xfrm>
          </p:grpSpPr>
          <p:sp>
            <p:nvSpPr>
              <p:cNvPr id="513" name="Google Shape;513;p22"/>
              <p:cNvSpPr/>
              <p:nvPr/>
            </p:nvSpPr>
            <p:spPr>
              <a:xfrm>
                <a:off x="9105219" y="6055055"/>
                <a:ext cx="303117" cy="303114"/>
              </a:xfrm>
              <a:prstGeom prst="ellipse">
                <a:avLst/>
              </a:prstGeom>
              <a:solidFill>
                <a:srgbClr val="FFD966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-KR" sz="180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B</a:t>
                </a:r>
                <a:endParaRPr b="1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14" name="Google Shape;514;p22"/>
              <p:cNvSpPr txBox="1"/>
              <p:nvPr/>
            </p:nvSpPr>
            <p:spPr>
              <a:xfrm>
                <a:off x="9461089" y="6016125"/>
                <a:ext cx="1364476" cy="3958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720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설치된 함정</a:t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5" name="Google Shape;515;p22"/>
          <p:cNvSpPr/>
          <p:nvPr/>
        </p:nvSpPr>
        <p:spPr>
          <a:xfrm>
            <a:off x="3185427" y="4480813"/>
            <a:ext cx="303117" cy="303114"/>
          </a:xfrm>
          <a:prstGeom prst="ellipse">
            <a:avLst/>
          </a:prstGeom>
          <a:solidFill>
            <a:srgbClr val="FFD966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6" name="Google Shape;516;p22"/>
          <p:cNvSpPr/>
          <p:nvPr/>
        </p:nvSpPr>
        <p:spPr>
          <a:xfrm rot="1800000">
            <a:off x="2947283" y="4241656"/>
            <a:ext cx="828339" cy="828339"/>
          </a:xfrm>
          <a:prstGeom prst="irregularSeal2">
            <a:avLst/>
          </a:prstGeom>
          <a:solidFill>
            <a:srgbClr val="FFFF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7" name="Google Shape;517;p22"/>
          <p:cNvSpPr/>
          <p:nvPr/>
        </p:nvSpPr>
        <p:spPr>
          <a:xfrm rot="5400000">
            <a:off x="2805723" y="4186628"/>
            <a:ext cx="1082799" cy="933448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FD966"/>
          </a:solidFill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18" name="Google Shape;518;p22"/>
          <p:cNvGrpSpPr/>
          <p:nvPr/>
        </p:nvGrpSpPr>
        <p:grpSpPr>
          <a:xfrm>
            <a:off x="2806648" y="-1"/>
            <a:ext cx="6578704" cy="914591"/>
            <a:chOff x="2806648" y="-1"/>
            <a:chExt cx="6578704" cy="914591"/>
          </a:xfrm>
        </p:grpSpPr>
        <p:pic>
          <p:nvPicPr>
            <p:cNvPr descr="10 Item yang Paling Sering Digunakan Pemain Dota 2 - INDOESPORTS" id="519" name="Google Shape;519;p22"/>
            <p:cNvPicPr preferRelativeResize="0"/>
            <p:nvPr/>
          </p:nvPicPr>
          <p:blipFill rotWithShape="1">
            <a:blip r:embed="rId3">
              <a:alphaModFix/>
            </a:blip>
            <a:srcRect b="19629" l="0" r="0" t="63316"/>
            <a:stretch/>
          </p:blipFill>
          <p:spPr>
            <a:xfrm>
              <a:off x="2806648" y="-1"/>
              <a:ext cx="6578704" cy="7017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0" name="Google Shape;520;p22"/>
            <p:cNvSpPr/>
            <p:nvPr/>
          </p:nvSpPr>
          <p:spPr>
            <a:xfrm>
              <a:off x="4599667" y="519341"/>
              <a:ext cx="3016251" cy="395249"/>
            </a:xfrm>
            <a:prstGeom prst="rect">
              <a:avLst/>
            </a:prstGeom>
            <a:solidFill>
              <a:srgbClr val="F53F3E"/>
            </a:solidFill>
            <a:ln>
              <a:noFill/>
            </a:ln>
          </p:spPr>
          <p:txBody>
            <a:bodyPr anchorCtr="0" anchor="ctr" bIns="720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전투 예시</a:t>
              </a:r>
              <a:endParaRPr/>
            </a:p>
          </p:txBody>
        </p:sp>
        <p:sp>
          <p:nvSpPr>
            <p:cNvPr id="521" name="Google Shape;521;p22"/>
            <p:cNvSpPr/>
            <p:nvPr/>
          </p:nvSpPr>
          <p:spPr>
            <a:xfrm>
              <a:off x="4242864" y="89573"/>
              <a:ext cx="3706272" cy="5158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400">
                  <a:solidFill>
                    <a:schemeClr val="lt1"/>
                  </a:solidFill>
                  <a:latin typeface="Balthazar"/>
                  <a:ea typeface="Balthazar"/>
                  <a:cs typeface="Balthazar"/>
                  <a:sym typeface="Balthazar"/>
                </a:rPr>
                <a:t>Path To Yggdrasil </a:t>
              </a:r>
              <a:endParaRPr b="1" sz="2400">
                <a:solidFill>
                  <a:schemeClr val="lt1"/>
                </a:solidFill>
                <a:latin typeface="Balthazar"/>
                <a:ea typeface="Balthazar"/>
                <a:cs typeface="Balthazar"/>
                <a:sym typeface="Balthazar"/>
              </a:endParaRPr>
            </a:p>
          </p:txBody>
        </p:sp>
      </p:grpSp>
    </p:spTree>
  </p:cSld>
  <p:clrMapOvr>
    <a:masterClrMapping/>
  </p:clrMapOvr>
  <p:transition spd="slow" p14:dur="1500">
    <p:split orient="vert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25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25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3"/>
          <p:cNvSpPr txBox="1"/>
          <p:nvPr/>
        </p:nvSpPr>
        <p:spPr>
          <a:xfrm>
            <a:off x="2832100" y="3044280"/>
            <a:ext cx="652780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400">
                <a:solidFill>
                  <a:srgbClr val="F53F3E"/>
                </a:solidFill>
                <a:latin typeface="Arial"/>
                <a:ea typeface="Arial"/>
                <a:cs typeface="Arial"/>
                <a:sym typeface="Arial"/>
              </a:rPr>
              <a:t>감사합니다</a:t>
            </a:r>
            <a:endParaRPr b="1" sz="4400">
              <a:solidFill>
                <a:srgbClr val="F53F3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ᐈ Dota 2 - How To Lane Properly • WePlay!" id="107" name="Google Shape;10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dk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BF735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9" name="Google Shape;10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47871" y="1823053"/>
            <a:ext cx="5950858" cy="33501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" name="Google Shape;110;p3"/>
          <p:cNvGrpSpPr/>
          <p:nvPr/>
        </p:nvGrpSpPr>
        <p:grpSpPr>
          <a:xfrm>
            <a:off x="616855" y="5213348"/>
            <a:ext cx="10981874" cy="1231696"/>
            <a:chOff x="605063" y="5115666"/>
            <a:chExt cx="10981874" cy="1231696"/>
          </a:xfrm>
        </p:grpSpPr>
        <p:sp>
          <p:nvSpPr>
            <p:cNvPr id="111" name="Google Shape;111;p3"/>
            <p:cNvSpPr/>
            <p:nvPr/>
          </p:nvSpPr>
          <p:spPr>
            <a:xfrm>
              <a:off x="3672114" y="5563590"/>
              <a:ext cx="4847772" cy="7837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( 3인 멀티플레이 )</a:t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605063" y="5115666"/>
              <a:ext cx="10981874" cy="7837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3200" u="none" cap="none" strike="noStrike">
                  <a:solidFill>
                    <a:srgbClr val="F53F3E"/>
                  </a:solidFill>
                  <a:latin typeface="Arial"/>
                  <a:ea typeface="Arial"/>
                  <a:cs typeface="Arial"/>
                  <a:sym typeface="Arial"/>
                </a:rPr>
                <a:t>“ 간접 전투를 통한 </a:t>
              </a:r>
              <a:r>
                <a:rPr b="0" i="0" lang="ko-KR" sz="3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보스전 게임</a:t>
              </a:r>
              <a:r>
                <a:rPr b="0" i="0" lang="ko-KR" sz="3200" u="none" cap="none" strike="noStrike">
                  <a:solidFill>
                    <a:srgbClr val="F53F3E"/>
                  </a:solidFill>
                  <a:latin typeface="Arial"/>
                  <a:ea typeface="Arial"/>
                  <a:cs typeface="Arial"/>
                  <a:sym typeface="Arial"/>
                </a:rPr>
                <a:t> ”</a:t>
              </a:r>
              <a:endParaRPr b="0" i="0" sz="3200" u="none" cap="none" strike="noStrike">
                <a:solidFill>
                  <a:srgbClr val="F53F3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" name="Google Shape;113;p3"/>
          <p:cNvGrpSpPr/>
          <p:nvPr/>
        </p:nvGrpSpPr>
        <p:grpSpPr>
          <a:xfrm>
            <a:off x="2806648" y="-1"/>
            <a:ext cx="6578704" cy="914591"/>
            <a:chOff x="2806648" y="-1"/>
            <a:chExt cx="6578704" cy="914591"/>
          </a:xfrm>
        </p:grpSpPr>
        <p:pic>
          <p:nvPicPr>
            <p:cNvPr descr="10 Item yang Paling Sering Digunakan Pemain Dota 2 - INDOESPORTS" id="114" name="Google Shape;114;p3"/>
            <p:cNvPicPr preferRelativeResize="0"/>
            <p:nvPr/>
          </p:nvPicPr>
          <p:blipFill rotWithShape="1">
            <a:blip r:embed="rId5">
              <a:alphaModFix/>
            </a:blip>
            <a:srcRect b="19629" l="0" r="0" t="63316"/>
            <a:stretch/>
          </p:blipFill>
          <p:spPr>
            <a:xfrm>
              <a:off x="2806648" y="-1"/>
              <a:ext cx="6578704" cy="7017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Google Shape;115;p3"/>
            <p:cNvSpPr/>
            <p:nvPr/>
          </p:nvSpPr>
          <p:spPr>
            <a:xfrm>
              <a:off x="4599667" y="519341"/>
              <a:ext cx="3016251" cy="395249"/>
            </a:xfrm>
            <a:prstGeom prst="rect">
              <a:avLst/>
            </a:prstGeom>
            <a:solidFill>
              <a:srgbClr val="F53F3E"/>
            </a:solidFill>
            <a:ln>
              <a:noFill/>
            </a:ln>
          </p:spPr>
          <p:txBody>
            <a:bodyPr anchorCtr="0" anchor="ctr" bIns="720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기본 정보</a:t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4242864" y="89573"/>
              <a:ext cx="3706272" cy="5158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400" u="none" cap="none" strike="noStrike">
                  <a:solidFill>
                    <a:schemeClr val="lt1"/>
                  </a:solidFill>
                  <a:latin typeface="Balthazar"/>
                  <a:ea typeface="Balthazar"/>
                  <a:cs typeface="Balthazar"/>
                  <a:sym typeface="Balthazar"/>
                </a:rPr>
                <a:t>Path To Yggdrasil </a:t>
              </a:r>
              <a:endParaRPr b="1" i="0" sz="2400" u="none" cap="none" strike="noStrike">
                <a:solidFill>
                  <a:schemeClr val="lt1"/>
                </a:solidFill>
                <a:latin typeface="Balthazar"/>
                <a:ea typeface="Balthazar"/>
                <a:cs typeface="Balthazar"/>
                <a:sym typeface="Balthazar"/>
              </a:endParaRPr>
            </a:p>
          </p:txBody>
        </p:sp>
      </p:grpSp>
      <p:graphicFrame>
        <p:nvGraphicFramePr>
          <p:cNvPr id="117" name="Google Shape;117;p3"/>
          <p:cNvGraphicFramePr/>
          <p:nvPr/>
        </p:nvGraphicFramePr>
        <p:xfrm>
          <a:off x="1710679" y="182305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{FC1DE725-0A48-4F1C-878B-73728E627C85}</a:tableStyleId>
              </a:tblPr>
              <a:tblGrid>
                <a:gridCol w="1063300"/>
                <a:gridCol w="2639125"/>
              </a:tblGrid>
              <a:tr h="840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플랫폼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3F3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PC</a:t>
                      </a:r>
                      <a:endParaRPr b="1" sz="1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0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장르 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3F3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액션</a:t>
                      </a:r>
                      <a:endParaRPr b="1" sz="1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0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카메라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3F3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버드뷰</a:t>
                      </a:r>
                      <a:endParaRPr b="1" sz="1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0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엔진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3F3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UNITY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p4"/>
          <p:cNvGrpSpPr/>
          <p:nvPr/>
        </p:nvGrpSpPr>
        <p:grpSpPr>
          <a:xfrm>
            <a:off x="2806648" y="-1"/>
            <a:ext cx="6578704" cy="914591"/>
            <a:chOff x="2806648" y="-1"/>
            <a:chExt cx="6578704" cy="914591"/>
          </a:xfrm>
        </p:grpSpPr>
        <p:pic>
          <p:nvPicPr>
            <p:cNvPr descr="10 Item yang Paling Sering Digunakan Pemain Dota 2 - INDOESPORTS" id="125" name="Google Shape;125;p4"/>
            <p:cNvPicPr preferRelativeResize="0"/>
            <p:nvPr/>
          </p:nvPicPr>
          <p:blipFill rotWithShape="1">
            <a:blip r:embed="rId4">
              <a:alphaModFix/>
            </a:blip>
            <a:srcRect b="19629" l="0" r="0" t="63316"/>
            <a:stretch/>
          </p:blipFill>
          <p:spPr>
            <a:xfrm>
              <a:off x="2806648" y="-1"/>
              <a:ext cx="6578704" cy="7017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4"/>
            <p:cNvSpPr/>
            <p:nvPr/>
          </p:nvSpPr>
          <p:spPr>
            <a:xfrm>
              <a:off x="4599667" y="519341"/>
              <a:ext cx="3016251" cy="395249"/>
            </a:xfrm>
            <a:prstGeom prst="rect">
              <a:avLst/>
            </a:prstGeom>
            <a:solidFill>
              <a:srgbClr val="F53F3E"/>
            </a:solidFill>
            <a:ln>
              <a:noFill/>
            </a:ln>
          </p:spPr>
          <p:txBody>
            <a:bodyPr anchorCtr="0" anchor="ctr" bIns="720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기본 정보</a:t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4242864" y="89573"/>
              <a:ext cx="3706272" cy="5158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400" u="none" cap="none" strike="noStrike">
                  <a:solidFill>
                    <a:schemeClr val="lt1"/>
                  </a:solidFill>
                  <a:latin typeface="Balthazar"/>
                  <a:ea typeface="Balthazar"/>
                  <a:cs typeface="Balthazar"/>
                  <a:sym typeface="Balthazar"/>
                </a:rPr>
                <a:t>Path To Yggdrasil </a:t>
              </a:r>
              <a:endParaRPr b="1" i="0" sz="2400" u="none" cap="none" strike="noStrike">
                <a:solidFill>
                  <a:schemeClr val="lt1"/>
                </a:solidFill>
                <a:latin typeface="Balthazar"/>
                <a:ea typeface="Balthazar"/>
                <a:cs typeface="Balthazar"/>
                <a:sym typeface="Balthazar"/>
              </a:endParaRPr>
            </a:p>
          </p:txBody>
        </p:sp>
      </p:grpSp>
      <p:pic>
        <p:nvPicPr>
          <p:cNvPr descr="Dota 2&amp;#39;s map has been greatly modified by the Dawnbreaker update" id="128" name="Google Shape;128;p4"/>
          <p:cNvPicPr preferRelativeResize="0"/>
          <p:nvPr/>
        </p:nvPicPr>
        <p:blipFill rotWithShape="1">
          <a:blip r:embed="rId5">
            <a:alphaModFix/>
          </a:blip>
          <a:srcRect b="0" l="0" r="142" t="0"/>
          <a:stretch/>
        </p:blipFill>
        <p:spPr>
          <a:xfrm>
            <a:off x="3122384" y="1582825"/>
            <a:ext cx="5970816" cy="3361348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"/>
          <p:cNvSpPr txBox="1"/>
          <p:nvPr/>
        </p:nvSpPr>
        <p:spPr>
          <a:xfrm>
            <a:off x="1981199" y="5096574"/>
            <a:ext cx="8229602" cy="1146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세계 제일의 집을 짓기 위해, 수호 정령들을 물리치고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800" u="none" cap="none" strike="noStrike">
                <a:solidFill>
                  <a:srgbClr val="F53F3E"/>
                </a:solidFill>
                <a:latin typeface="Arial"/>
                <a:ea typeface="Arial"/>
                <a:cs typeface="Arial"/>
                <a:sym typeface="Arial"/>
              </a:rPr>
              <a:t>이그드라실을 확보하는 이야기.</a:t>
            </a:r>
            <a:endParaRPr/>
          </a:p>
        </p:txBody>
      </p:sp>
    </p:spTree>
  </p:cSld>
  <p:clrMapOvr>
    <a:masterClrMapping/>
  </p:clrMapOvr>
  <p:transition spd="slow" p14:dur="1500">
    <p:split orient="vert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ᐈ Dota 2 - How To Lane Properly • WePlay!" id="135" name="Google Shape;13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BF735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37" name="Google Shape;137;p5"/>
          <p:cNvGrpSpPr/>
          <p:nvPr/>
        </p:nvGrpSpPr>
        <p:grpSpPr>
          <a:xfrm>
            <a:off x="2806648" y="-1"/>
            <a:ext cx="6578704" cy="914591"/>
            <a:chOff x="2806648" y="-1"/>
            <a:chExt cx="6578704" cy="914591"/>
          </a:xfrm>
        </p:grpSpPr>
        <p:pic>
          <p:nvPicPr>
            <p:cNvPr descr="10 Item yang Paling Sering Digunakan Pemain Dota 2 - INDOESPORTS" id="138" name="Google Shape;138;p5"/>
            <p:cNvPicPr preferRelativeResize="0"/>
            <p:nvPr/>
          </p:nvPicPr>
          <p:blipFill rotWithShape="1">
            <a:blip r:embed="rId4">
              <a:alphaModFix/>
            </a:blip>
            <a:srcRect b="19629" l="0" r="0" t="63316"/>
            <a:stretch/>
          </p:blipFill>
          <p:spPr>
            <a:xfrm>
              <a:off x="2806648" y="-1"/>
              <a:ext cx="6578704" cy="7017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Google Shape;139;p5"/>
            <p:cNvSpPr/>
            <p:nvPr/>
          </p:nvSpPr>
          <p:spPr>
            <a:xfrm>
              <a:off x="4599667" y="519341"/>
              <a:ext cx="3016251" cy="395249"/>
            </a:xfrm>
            <a:prstGeom prst="rect">
              <a:avLst/>
            </a:prstGeom>
            <a:solidFill>
              <a:srgbClr val="F53F3E"/>
            </a:solidFill>
            <a:ln>
              <a:noFill/>
            </a:ln>
          </p:spPr>
          <p:txBody>
            <a:bodyPr anchorCtr="0" anchor="ctr" bIns="720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기본 정보</a:t>
              </a:r>
              <a:endPara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4242864" y="89573"/>
              <a:ext cx="3706272" cy="5158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400" u="none" cap="none" strike="noStrike">
                  <a:solidFill>
                    <a:schemeClr val="lt1"/>
                  </a:solidFill>
                  <a:latin typeface="Balthazar"/>
                  <a:ea typeface="Balthazar"/>
                  <a:cs typeface="Balthazar"/>
                  <a:sym typeface="Balthazar"/>
                </a:rPr>
                <a:t>Path To Yggdrasil </a:t>
              </a:r>
              <a:endParaRPr b="1" i="0" sz="2400" u="none" cap="none" strike="noStrike">
                <a:solidFill>
                  <a:schemeClr val="lt1"/>
                </a:solidFill>
                <a:latin typeface="Balthazar"/>
                <a:ea typeface="Balthazar"/>
                <a:cs typeface="Balthazar"/>
                <a:sym typeface="Balthazar"/>
              </a:endParaRPr>
            </a:p>
          </p:txBody>
        </p:sp>
      </p:grpSp>
      <p:pic>
        <p:nvPicPr>
          <p:cNvPr descr="https://cdn.discordapp.com/attachments/923575780422873121/935051695656939520/unknown.png" id="141" name="Google Shape;141;p5"/>
          <p:cNvPicPr preferRelativeResize="0"/>
          <p:nvPr/>
        </p:nvPicPr>
        <p:blipFill rotWithShape="1">
          <a:blip r:embed="rId5">
            <a:alphaModFix/>
          </a:blip>
          <a:srcRect b="1239" l="3802" r="3891" t="4065"/>
          <a:stretch/>
        </p:blipFill>
        <p:spPr>
          <a:xfrm>
            <a:off x="1782956" y="1685935"/>
            <a:ext cx="5455140" cy="3060437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5"/>
          <p:cNvSpPr/>
          <p:nvPr/>
        </p:nvSpPr>
        <p:spPr>
          <a:xfrm>
            <a:off x="7509364" y="3486250"/>
            <a:ext cx="2899682" cy="484965"/>
          </a:xfrm>
          <a:prstGeom prst="rect">
            <a:avLst/>
          </a:prstGeom>
          <a:solidFill>
            <a:srgbClr val="F53F3E"/>
          </a:solidFill>
          <a:ln>
            <a:noFill/>
          </a:ln>
        </p:spPr>
        <p:txBody>
          <a:bodyPr anchorCtr="0" anchor="ctr" bIns="45700" lIns="91425" spcFirstLastPara="1" rIns="91425" wrap="square" tIns="108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서양 판타지</a:t>
            </a:r>
            <a:endParaRPr/>
          </a:p>
        </p:txBody>
      </p:sp>
      <p:sp>
        <p:nvSpPr>
          <p:cNvPr id="143" name="Google Shape;143;p5"/>
          <p:cNvSpPr/>
          <p:nvPr/>
        </p:nvSpPr>
        <p:spPr>
          <a:xfrm>
            <a:off x="7509364" y="4098209"/>
            <a:ext cx="2899682" cy="484965"/>
          </a:xfrm>
          <a:prstGeom prst="rect">
            <a:avLst/>
          </a:prstGeom>
          <a:solidFill>
            <a:srgbClr val="F53F3E"/>
          </a:solidFill>
          <a:ln>
            <a:noFill/>
          </a:ln>
        </p:spPr>
        <p:txBody>
          <a:bodyPr anchorCtr="0" anchor="ctr" bIns="45700" lIns="91425" spcFirstLastPara="1" rIns="91425" wrap="square" tIns="108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카툰실사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5"/>
          <p:cNvSpPr/>
          <p:nvPr/>
        </p:nvSpPr>
        <p:spPr>
          <a:xfrm>
            <a:off x="7509364" y="4710168"/>
            <a:ext cx="2899682" cy="484965"/>
          </a:xfrm>
          <a:prstGeom prst="rect">
            <a:avLst/>
          </a:prstGeom>
          <a:solidFill>
            <a:srgbClr val="F53F3E"/>
          </a:solidFill>
          <a:ln>
            <a:noFill/>
          </a:ln>
        </p:spPr>
        <p:txBody>
          <a:bodyPr anchorCtr="0" anchor="ctr" bIns="45700" lIns="91425" spcFirstLastPara="1" rIns="91425" wrap="square" tIns="108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로우폴리곤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5"/>
          <p:cNvSpPr/>
          <p:nvPr/>
        </p:nvSpPr>
        <p:spPr>
          <a:xfrm>
            <a:off x="7509364" y="2870982"/>
            <a:ext cx="2899682" cy="484965"/>
          </a:xfrm>
          <a:prstGeom prst="rect">
            <a:avLst/>
          </a:prstGeom>
          <a:solidFill>
            <a:srgbClr val="F53F3E"/>
          </a:solidFill>
          <a:ln>
            <a:noFill/>
          </a:ln>
        </p:spPr>
        <p:txBody>
          <a:bodyPr anchorCtr="0" anchor="ctr" bIns="45700" lIns="91425" spcFirstLastPara="1" rIns="91425" wrap="square" tIns="108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3D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도타 2, 게임, artwrok, 아티스트, 디지털 아트, HD, 4K, 5K, 8K, 10K, HD 데스크탑 벽지 |  Wallpaperbetter" id="146" name="Google Shape;146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29730" y="4815477"/>
            <a:ext cx="2408365" cy="1356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xplore the Best Dota2 Art | DeviantArt" id="147" name="Google Shape;147;p5"/>
          <p:cNvPicPr preferRelativeResize="0"/>
          <p:nvPr/>
        </p:nvPicPr>
        <p:blipFill rotWithShape="1">
          <a:blip r:embed="rId7">
            <a:alphaModFix/>
          </a:blip>
          <a:srcRect b="14521" l="0" r="0" t="4700"/>
          <a:stretch/>
        </p:blipFill>
        <p:spPr>
          <a:xfrm>
            <a:off x="1782955" y="4815476"/>
            <a:ext cx="2984011" cy="135636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5"/>
          <p:cNvSpPr txBox="1"/>
          <p:nvPr/>
        </p:nvSpPr>
        <p:spPr>
          <a:xfrm>
            <a:off x="7509364" y="2091027"/>
            <a:ext cx="289968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00" u="none" cap="none" strike="noStrike">
                <a:solidFill>
                  <a:srgbClr val="F53F3E"/>
                </a:solidFill>
                <a:latin typeface="Arial"/>
                <a:ea typeface="Arial"/>
                <a:cs typeface="Arial"/>
                <a:sym typeface="Arial"/>
              </a:rPr>
              <a:t>도타풍 그래픽</a:t>
            </a:r>
            <a:endParaRPr/>
          </a:p>
        </p:txBody>
      </p:sp>
    </p:spTree>
  </p:cSld>
  <p:clrMapOvr>
    <a:masterClrMapping/>
  </p:clrMapOvr>
  <p:transition spd="slow">
    <p:wipe dir="d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"/>
          <p:cNvSpPr/>
          <p:nvPr/>
        </p:nvSpPr>
        <p:spPr>
          <a:xfrm rot="-5400000">
            <a:off x="8236898" y="2687990"/>
            <a:ext cx="2541270" cy="219075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53F3E"/>
          </a:solidFill>
          <a:ln cap="flat" cmpd="sng" w="38100">
            <a:solidFill>
              <a:srgbClr val="C3301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p6"/>
          <p:cNvSpPr txBox="1"/>
          <p:nvPr/>
        </p:nvSpPr>
        <p:spPr>
          <a:xfrm>
            <a:off x="8645758" y="3183199"/>
            <a:ext cx="172354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간접</a:t>
            </a:r>
            <a:endParaRPr b="1" i="0" sz="3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전투</a:t>
            </a:r>
            <a:endParaRPr b="1" i="0" sz="3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" name="Google Shape;156;p6"/>
          <p:cNvSpPr/>
          <p:nvPr/>
        </p:nvSpPr>
        <p:spPr>
          <a:xfrm rot="-5400000">
            <a:off x="4826270" y="2687990"/>
            <a:ext cx="2541270" cy="219075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53F3E"/>
          </a:solidFill>
          <a:ln cap="flat" cmpd="sng" w="38100">
            <a:solidFill>
              <a:srgbClr val="C3301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" name="Google Shape;157;p6"/>
          <p:cNvSpPr txBox="1"/>
          <p:nvPr/>
        </p:nvSpPr>
        <p:spPr>
          <a:xfrm>
            <a:off x="5235130" y="3183199"/>
            <a:ext cx="172354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역할</a:t>
            </a:r>
            <a:endParaRPr b="1" i="0" sz="3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수행</a:t>
            </a:r>
            <a:endParaRPr b="1" i="0" sz="3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" name="Google Shape;158;p6"/>
          <p:cNvSpPr/>
          <p:nvPr/>
        </p:nvSpPr>
        <p:spPr>
          <a:xfrm>
            <a:off x="4784951" y="5054000"/>
            <a:ext cx="2645682" cy="986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108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탱커, 딜러, 힐러 등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각자의 역할 수행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6"/>
          <p:cNvSpPr/>
          <p:nvPr/>
        </p:nvSpPr>
        <p:spPr>
          <a:xfrm>
            <a:off x="8189459" y="5054000"/>
            <a:ext cx="2645682" cy="986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108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직접공격 불가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제약이 걸린 간접공격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6"/>
          <p:cNvSpPr/>
          <p:nvPr/>
        </p:nvSpPr>
        <p:spPr>
          <a:xfrm>
            <a:off x="1352548" y="5054000"/>
            <a:ext cx="2645682" cy="986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108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일반구간 없음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보스전만 진행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6"/>
          <p:cNvSpPr/>
          <p:nvPr/>
        </p:nvSpPr>
        <p:spPr>
          <a:xfrm rot="-5400000">
            <a:off x="1415641" y="2687990"/>
            <a:ext cx="2541270" cy="219075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53F3E"/>
          </a:solidFill>
          <a:ln cap="flat" cmpd="sng" w="38100">
            <a:solidFill>
              <a:srgbClr val="C3301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" name="Google Shape;162;p6"/>
          <p:cNvSpPr txBox="1"/>
          <p:nvPr>
            <p:ph type="title"/>
          </p:nvPr>
        </p:nvSpPr>
        <p:spPr>
          <a:xfrm>
            <a:off x="819148" y="-141789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F3E"/>
              </a:buClr>
              <a:buSzPts val="4400"/>
              <a:buFont typeface="Arial"/>
              <a:buNone/>
            </a:pPr>
            <a:r>
              <a:rPr lang="ko-KR"/>
              <a:t>%</a:t>
            </a:r>
            <a:endParaRPr/>
          </a:p>
        </p:txBody>
      </p:sp>
      <p:sp>
        <p:nvSpPr>
          <p:cNvPr id="163" name="Google Shape;163;p6"/>
          <p:cNvSpPr txBox="1"/>
          <p:nvPr>
            <p:ph idx="1" type="body"/>
          </p:nvPr>
        </p:nvSpPr>
        <p:spPr>
          <a:xfrm>
            <a:off x="849992" y="7296043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64" name="Google Shape;164;p6"/>
          <p:cNvSpPr txBox="1"/>
          <p:nvPr/>
        </p:nvSpPr>
        <p:spPr>
          <a:xfrm>
            <a:off x="1824501" y="3183199"/>
            <a:ext cx="172354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보스</a:t>
            </a:r>
            <a:endParaRPr b="1" i="0" sz="3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섬멸</a:t>
            </a:r>
            <a:endParaRPr b="1" i="0" sz="36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" name="Google Shape;165;p6"/>
          <p:cNvSpPr txBox="1"/>
          <p:nvPr/>
        </p:nvSpPr>
        <p:spPr>
          <a:xfrm>
            <a:off x="4646159" y="1376793"/>
            <a:ext cx="289968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600" u="none" cap="none" strike="noStrike">
                <a:solidFill>
                  <a:srgbClr val="F53F3E"/>
                </a:solidFill>
                <a:latin typeface="Arial"/>
                <a:ea typeface="Arial"/>
                <a:cs typeface="Arial"/>
                <a:sym typeface="Arial"/>
              </a:rPr>
              <a:t>기본 컨셉</a:t>
            </a:r>
            <a:endParaRPr b="1" i="0" sz="3600" u="none" cap="none" strike="noStrike">
              <a:solidFill>
                <a:srgbClr val="F53F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" name="Google Shape;166;p6"/>
          <p:cNvGrpSpPr/>
          <p:nvPr/>
        </p:nvGrpSpPr>
        <p:grpSpPr>
          <a:xfrm>
            <a:off x="2806648" y="-1"/>
            <a:ext cx="6578704" cy="914591"/>
            <a:chOff x="2806648" y="-1"/>
            <a:chExt cx="6578704" cy="914591"/>
          </a:xfrm>
        </p:grpSpPr>
        <p:pic>
          <p:nvPicPr>
            <p:cNvPr descr="10 Item yang Paling Sering Digunakan Pemain Dota 2 - INDOESPORTS" id="167" name="Google Shape;167;p6"/>
            <p:cNvPicPr preferRelativeResize="0"/>
            <p:nvPr/>
          </p:nvPicPr>
          <p:blipFill rotWithShape="1">
            <a:blip r:embed="rId3">
              <a:alphaModFix/>
            </a:blip>
            <a:srcRect b="19629" l="0" r="0" t="63316"/>
            <a:stretch/>
          </p:blipFill>
          <p:spPr>
            <a:xfrm>
              <a:off x="2806648" y="-1"/>
              <a:ext cx="6578704" cy="7017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" name="Google Shape;168;p6"/>
            <p:cNvSpPr/>
            <p:nvPr/>
          </p:nvSpPr>
          <p:spPr>
            <a:xfrm>
              <a:off x="4599667" y="519341"/>
              <a:ext cx="3016251" cy="395249"/>
            </a:xfrm>
            <a:prstGeom prst="rect">
              <a:avLst/>
            </a:prstGeom>
            <a:solidFill>
              <a:srgbClr val="F53F3E"/>
            </a:solidFill>
            <a:ln>
              <a:noFill/>
            </a:ln>
          </p:spPr>
          <p:txBody>
            <a:bodyPr anchorCtr="0" anchor="ctr" bIns="720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기본 정보</a:t>
              </a:r>
              <a:endParaRPr/>
            </a:p>
          </p:txBody>
        </p:sp>
        <p:sp>
          <p:nvSpPr>
            <p:cNvPr id="169" name="Google Shape;169;p6"/>
            <p:cNvSpPr/>
            <p:nvPr/>
          </p:nvSpPr>
          <p:spPr>
            <a:xfrm>
              <a:off x="4242864" y="89573"/>
              <a:ext cx="3706272" cy="5158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400" u="none" cap="none" strike="noStrike">
                  <a:solidFill>
                    <a:schemeClr val="lt1"/>
                  </a:solidFill>
                  <a:latin typeface="Balthazar"/>
                  <a:ea typeface="Balthazar"/>
                  <a:cs typeface="Balthazar"/>
                  <a:sym typeface="Balthazar"/>
                </a:rPr>
                <a:t>Path To Yggdrasil </a:t>
              </a:r>
              <a:endParaRPr b="1" i="0" sz="2400" u="none" cap="none" strike="noStrike">
                <a:solidFill>
                  <a:schemeClr val="lt1"/>
                </a:solidFill>
                <a:latin typeface="Balthazar"/>
                <a:ea typeface="Balthazar"/>
                <a:cs typeface="Balthazar"/>
                <a:sym typeface="Balthazar"/>
              </a:endParaRPr>
            </a:p>
          </p:txBody>
        </p:sp>
      </p:grpSp>
    </p:spTree>
  </p:cSld>
  <p:clrMapOvr>
    <a:masterClrMapping/>
  </p:clrMapOvr>
  <p:transition spd="slow" p14:dur="1500">
    <p:split orient="vert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"/>
          <p:cNvSpPr txBox="1"/>
          <p:nvPr/>
        </p:nvSpPr>
        <p:spPr>
          <a:xfrm>
            <a:off x="2832100" y="3044280"/>
            <a:ext cx="652780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4400" u="none" cap="none" strike="noStrike">
                <a:solidFill>
                  <a:srgbClr val="F53F3E"/>
                </a:solidFill>
                <a:latin typeface="Arial"/>
                <a:ea typeface="Arial"/>
                <a:cs typeface="Arial"/>
                <a:sym typeface="Arial"/>
              </a:rPr>
              <a:t>레벨</a:t>
            </a:r>
            <a:endParaRPr b="1" i="0" sz="4400" u="none" cap="none" strike="noStrike">
              <a:solidFill>
                <a:srgbClr val="F53F3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8"/>
          <p:cNvPicPr preferRelativeResize="0"/>
          <p:nvPr/>
        </p:nvPicPr>
        <p:blipFill rotWithShape="1">
          <a:blip r:embed="rId3">
            <a:alphaModFix/>
          </a:blip>
          <a:srcRect b="999" l="3750" r="3984" t="3715"/>
          <a:stretch/>
        </p:blipFill>
        <p:spPr>
          <a:xfrm>
            <a:off x="772168" y="1943267"/>
            <a:ext cx="6479113" cy="365924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8"/>
          <p:cNvSpPr/>
          <p:nvPr/>
        </p:nvSpPr>
        <p:spPr>
          <a:xfrm>
            <a:off x="3938232" y="4739257"/>
            <a:ext cx="369967" cy="369967"/>
          </a:xfrm>
          <a:prstGeom prst="ellipse">
            <a:avLst/>
          </a:prstGeom>
          <a:solidFill>
            <a:schemeClr val="lt1">
              <a:alpha val="0"/>
            </a:schemeClr>
          </a:solidFill>
          <a:ln cap="flat" cmpd="sng" w="38100">
            <a:solidFill>
              <a:srgbClr val="00B0F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" name="Google Shape;183;p8"/>
          <p:cNvSpPr/>
          <p:nvPr/>
        </p:nvSpPr>
        <p:spPr>
          <a:xfrm>
            <a:off x="3387042" y="2108312"/>
            <a:ext cx="1403181" cy="1403180"/>
          </a:xfrm>
          <a:prstGeom prst="ellipse">
            <a:avLst/>
          </a:prstGeom>
          <a:solidFill>
            <a:schemeClr val="lt1">
              <a:alpha val="0"/>
            </a:schemeClr>
          </a:solidFill>
          <a:ln cap="flat" cmpd="sng" w="38100">
            <a:solidFill>
              <a:srgbClr val="F53F3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" name="Google Shape;184;p8"/>
          <p:cNvSpPr txBox="1"/>
          <p:nvPr/>
        </p:nvSpPr>
        <p:spPr>
          <a:xfrm>
            <a:off x="4923884" y="4752176"/>
            <a:ext cx="1172116" cy="34412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t" bIns="0" lIns="91425" spcFirstLastPara="1" rIns="91425" wrap="square" tIns="360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플레이어</a:t>
            </a:r>
            <a:endParaRPr/>
          </a:p>
        </p:txBody>
      </p:sp>
      <p:sp>
        <p:nvSpPr>
          <p:cNvPr id="185" name="Google Shape;185;p8"/>
          <p:cNvSpPr txBox="1"/>
          <p:nvPr/>
        </p:nvSpPr>
        <p:spPr>
          <a:xfrm>
            <a:off x="5414786" y="2637838"/>
            <a:ext cx="1500732" cy="344128"/>
          </a:xfrm>
          <a:prstGeom prst="rect">
            <a:avLst/>
          </a:prstGeom>
          <a:solidFill>
            <a:srgbClr val="F53F3E"/>
          </a:solidFill>
          <a:ln>
            <a:noFill/>
          </a:ln>
        </p:spPr>
        <p:txBody>
          <a:bodyPr anchorCtr="0" anchor="t" bIns="0" lIns="91425" spcFirstLastPara="1" rIns="91425" wrap="square" tIns="360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보스 몬스터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6" name="Google Shape;186;p8"/>
          <p:cNvCxnSpPr/>
          <p:nvPr/>
        </p:nvCxnSpPr>
        <p:spPr>
          <a:xfrm flipH="1" rot="10800000">
            <a:off x="4790223" y="2803470"/>
            <a:ext cx="624563" cy="12865"/>
          </a:xfrm>
          <a:prstGeom prst="straightConnector1">
            <a:avLst/>
          </a:prstGeom>
          <a:noFill/>
          <a:ln cap="flat" cmpd="sng" w="38100">
            <a:solidFill>
              <a:srgbClr val="F53F3E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7" name="Google Shape;187;p8"/>
          <p:cNvCxnSpPr>
            <a:stCxn id="182" idx="6"/>
            <a:endCxn id="184" idx="1"/>
          </p:cNvCxnSpPr>
          <p:nvPr/>
        </p:nvCxnSpPr>
        <p:spPr>
          <a:xfrm>
            <a:off x="4308199" y="4924241"/>
            <a:ext cx="615600" cy="0"/>
          </a:xfrm>
          <a:prstGeom prst="straightConnector1">
            <a:avLst/>
          </a:prstGeom>
          <a:noFill/>
          <a:ln cap="flat" cmpd="sng" w="38100">
            <a:solidFill>
              <a:srgbClr val="00B0F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88" name="Google Shape;188;p8"/>
          <p:cNvSpPr/>
          <p:nvPr/>
        </p:nvSpPr>
        <p:spPr>
          <a:xfrm>
            <a:off x="1990226" y="2828142"/>
            <a:ext cx="960530" cy="960530"/>
          </a:xfrm>
          <a:prstGeom prst="ellipse">
            <a:avLst/>
          </a:prstGeom>
          <a:solidFill>
            <a:schemeClr val="lt1">
              <a:alpha val="0"/>
            </a:schemeClr>
          </a:solidFill>
          <a:ln cap="flat" cmpd="sng" w="38100">
            <a:solidFill>
              <a:srgbClr val="66AC7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9" name="Google Shape;189;p8"/>
          <p:cNvSpPr txBox="1"/>
          <p:nvPr/>
        </p:nvSpPr>
        <p:spPr>
          <a:xfrm>
            <a:off x="1843557" y="4179400"/>
            <a:ext cx="1253868" cy="344128"/>
          </a:xfrm>
          <a:prstGeom prst="rect">
            <a:avLst/>
          </a:prstGeom>
          <a:solidFill>
            <a:srgbClr val="66AC71"/>
          </a:solidFill>
          <a:ln>
            <a:noFill/>
          </a:ln>
        </p:spPr>
        <p:txBody>
          <a:bodyPr anchorCtr="0" anchor="t" bIns="0" lIns="91425" spcFirstLastPara="1" rIns="91425" wrap="square" tIns="360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지정 타일</a:t>
            </a:r>
            <a:endParaRPr/>
          </a:p>
        </p:txBody>
      </p:sp>
      <p:cxnSp>
        <p:nvCxnSpPr>
          <p:cNvPr id="190" name="Google Shape;190;p8"/>
          <p:cNvCxnSpPr>
            <a:stCxn id="189" idx="0"/>
            <a:endCxn id="188" idx="4"/>
          </p:cNvCxnSpPr>
          <p:nvPr/>
        </p:nvCxnSpPr>
        <p:spPr>
          <a:xfrm rot="10800000">
            <a:off x="2470491" y="3788800"/>
            <a:ext cx="0" cy="390600"/>
          </a:xfrm>
          <a:prstGeom prst="straightConnector1">
            <a:avLst/>
          </a:prstGeom>
          <a:noFill/>
          <a:ln cap="flat" cmpd="sng" w="38100">
            <a:solidFill>
              <a:srgbClr val="66AC7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sp>
        <p:nvSpPr>
          <p:cNvPr id="191" name="Google Shape;191;p8"/>
          <p:cNvSpPr/>
          <p:nvPr/>
        </p:nvSpPr>
        <p:spPr>
          <a:xfrm>
            <a:off x="7615918" y="3486250"/>
            <a:ext cx="3962400" cy="484965"/>
          </a:xfrm>
          <a:prstGeom prst="rect">
            <a:avLst/>
          </a:prstGeom>
          <a:solidFill>
            <a:srgbClr val="F53F3E"/>
          </a:solidFill>
          <a:ln>
            <a:noFill/>
          </a:ln>
        </p:spPr>
        <p:txBody>
          <a:bodyPr anchorCtr="0" anchor="ctr" bIns="45700" lIns="91425" spcFirstLastPara="1" rIns="91425" wrap="square" tIns="108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타일 중심의 보스 몬스터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8"/>
          <p:cNvSpPr/>
          <p:nvPr/>
        </p:nvSpPr>
        <p:spPr>
          <a:xfrm>
            <a:off x="7615918" y="4101517"/>
            <a:ext cx="3962400" cy="484965"/>
          </a:xfrm>
          <a:prstGeom prst="rect">
            <a:avLst/>
          </a:prstGeom>
          <a:solidFill>
            <a:srgbClr val="F53F3E"/>
          </a:solidFill>
          <a:ln>
            <a:noFill/>
          </a:ln>
        </p:spPr>
        <p:txBody>
          <a:bodyPr anchorCtr="0" anchor="ctr" bIns="45700" lIns="91425" spcFirstLastPara="1" rIns="91425" wrap="square" tIns="108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타일에 영향 받지 않는 플레이어</a:t>
            </a:r>
            <a:endParaRPr/>
          </a:p>
        </p:txBody>
      </p:sp>
      <p:sp>
        <p:nvSpPr>
          <p:cNvPr id="193" name="Google Shape;193;p8"/>
          <p:cNvSpPr/>
          <p:nvPr/>
        </p:nvSpPr>
        <p:spPr>
          <a:xfrm>
            <a:off x="7615918" y="2870982"/>
            <a:ext cx="3962400" cy="484965"/>
          </a:xfrm>
          <a:prstGeom prst="rect">
            <a:avLst/>
          </a:prstGeom>
          <a:solidFill>
            <a:srgbClr val="F53F3E"/>
          </a:solidFill>
          <a:ln>
            <a:noFill/>
          </a:ln>
        </p:spPr>
        <p:txBody>
          <a:bodyPr anchorCtr="0" anchor="ctr" bIns="45700" lIns="91425" spcFirstLastPara="1" rIns="91425" wrap="square" tIns="108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타일별 효과</a:t>
            </a:r>
            <a:endParaRPr/>
          </a:p>
        </p:txBody>
      </p:sp>
      <p:grpSp>
        <p:nvGrpSpPr>
          <p:cNvPr id="194" name="Google Shape;194;p8"/>
          <p:cNvGrpSpPr/>
          <p:nvPr/>
        </p:nvGrpSpPr>
        <p:grpSpPr>
          <a:xfrm>
            <a:off x="2806648" y="-1"/>
            <a:ext cx="6578704" cy="914591"/>
            <a:chOff x="2806648" y="-1"/>
            <a:chExt cx="6578704" cy="914591"/>
          </a:xfrm>
        </p:grpSpPr>
        <p:pic>
          <p:nvPicPr>
            <p:cNvPr descr="10 Item yang Paling Sering Digunakan Pemain Dota 2 - INDOESPORTS" id="195" name="Google Shape;195;p8"/>
            <p:cNvPicPr preferRelativeResize="0"/>
            <p:nvPr/>
          </p:nvPicPr>
          <p:blipFill rotWithShape="1">
            <a:blip r:embed="rId4">
              <a:alphaModFix/>
            </a:blip>
            <a:srcRect b="19629" l="0" r="0" t="63316"/>
            <a:stretch/>
          </p:blipFill>
          <p:spPr>
            <a:xfrm>
              <a:off x="2806648" y="-1"/>
              <a:ext cx="6578704" cy="7017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Google Shape;196;p8"/>
            <p:cNvSpPr/>
            <p:nvPr/>
          </p:nvSpPr>
          <p:spPr>
            <a:xfrm>
              <a:off x="4599667" y="519341"/>
              <a:ext cx="3016251" cy="395249"/>
            </a:xfrm>
            <a:prstGeom prst="rect">
              <a:avLst/>
            </a:prstGeom>
            <a:solidFill>
              <a:srgbClr val="F53F3E"/>
            </a:solidFill>
            <a:ln>
              <a:noFill/>
            </a:ln>
          </p:spPr>
          <p:txBody>
            <a:bodyPr anchorCtr="0" anchor="ctr" bIns="720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스테이지</a:t>
              </a:r>
              <a:endParaRPr/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4242864" y="89573"/>
              <a:ext cx="3706272" cy="5158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400" u="none" cap="none" strike="noStrike">
                  <a:solidFill>
                    <a:schemeClr val="lt1"/>
                  </a:solidFill>
                  <a:latin typeface="Balthazar"/>
                  <a:ea typeface="Balthazar"/>
                  <a:cs typeface="Balthazar"/>
                  <a:sym typeface="Balthazar"/>
                </a:rPr>
                <a:t>Path To Yggdrasil </a:t>
              </a:r>
              <a:endParaRPr b="1" i="0" sz="2400" u="none" cap="none" strike="noStrike">
                <a:solidFill>
                  <a:schemeClr val="lt1"/>
                </a:solidFill>
                <a:latin typeface="Balthazar"/>
                <a:ea typeface="Balthazar"/>
                <a:cs typeface="Balthazar"/>
                <a:sym typeface="Balthazar"/>
              </a:endParaRPr>
            </a:p>
          </p:txBody>
        </p:sp>
      </p:grp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9"/>
          <p:cNvGrpSpPr/>
          <p:nvPr/>
        </p:nvGrpSpPr>
        <p:grpSpPr>
          <a:xfrm>
            <a:off x="1486468" y="1944020"/>
            <a:ext cx="5135288" cy="3784012"/>
            <a:chOff x="2076127" y="458275"/>
            <a:chExt cx="8068970" cy="5945739"/>
          </a:xfrm>
        </p:grpSpPr>
        <p:sp>
          <p:nvSpPr>
            <p:cNvPr id="204" name="Google Shape;204;p9"/>
            <p:cNvSpPr/>
            <p:nvPr/>
          </p:nvSpPr>
          <p:spPr>
            <a:xfrm rot="5400000">
              <a:off x="1976817" y="557585"/>
              <a:ext cx="1440000" cy="124138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66AC71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 rot="5400000">
              <a:off x="3218197" y="557585"/>
              <a:ext cx="1440000" cy="124138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66AC71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6" name="Google Shape;206;p9"/>
            <p:cNvSpPr/>
            <p:nvPr/>
          </p:nvSpPr>
          <p:spPr>
            <a:xfrm rot="5400000">
              <a:off x="4459577" y="557585"/>
              <a:ext cx="1440000" cy="124138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66AC71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 rot="5400000">
              <a:off x="5700957" y="557585"/>
              <a:ext cx="1440000" cy="124138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66AC71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p9"/>
            <p:cNvSpPr/>
            <p:nvPr/>
          </p:nvSpPr>
          <p:spPr>
            <a:xfrm rot="5400000">
              <a:off x="6942337" y="557585"/>
              <a:ext cx="1440000" cy="124138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66AC71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9" name="Google Shape;209;p9"/>
            <p:cNvSpPr/>
            <p:nvPr/>
          </p:nvSpPr>
          <p:spPr>
            <a:xfrm rot="5400000">
              <a:off x="8183717" y="557585"/>
              <a:ext cx="1440000" cy="124138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66AC71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0" name="Google Shape;210;p9"/>
            <p:cNvSpPr/>
            <p:nvPr/>
          </p:nvSpPr>
          <p:spPr>
            <a:xfrm rot="5400000">
              <a:off x="2597507" y="1684020"/>
              <a:ext cx="1440000" cy="124138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66AC71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1" name="Google Shape;211;p9"/>
            <p:cNvSpPr/>
            <p:nvPr/>
          </p:nvSpPr>
          <p:spPr>
            <a:xfrm rot="5400000">
              <a:off x="3838887" y="1684020"/>
              <a:ext cx="1440000" cy="124138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66AC71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 rot="5400000">
              <a:off x="5080267" y="1684020"/>
              <a:ext cx="1440000" cy="124138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66AC71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3" name="Google Shape;213;p9"/>
            <p:cNvSpPr/>
            <p:nvPr/>
          </p:nvSpPr>
          <p:spPr>
            <a:xfrm rot="5400000">
              <a:off x="6321647" y="1684020"/>
              <a:ext cx="1440000" cy="124138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66AC71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4" name="Google Shape;214;p9"/>
            <p:cNvSpPr/>
            <p:nvPr/>
          </p:nvSpPr>
          <p:spPr>
            <a:xfrm rot="5400000">
              <a:off x="7563027" y="1684020"/>
              <a:ext cx="1440000" cy="124138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66AC71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 rot="5400000">
              <a:off x="8804407" y="1684020"/>
              <a:ext cx="1440000" cy="124138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66AC71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6" name="Google Shape;216;p9"/>
            <p:cNvSpPr/>
            <p:nvPr/>
          </p:nvSpPr>
          <p:spPr>
            <a:xfrm rot="5400000">
              <a:off x="1976817" y="2810455"/>
              <a:ext cx="1440000" cy="124138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66AC71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7" name="Google Shape;217;p9"/>
            <p:cNvSpPr/>
            <p:nvPr/>
          </p:nvSpPr>
          <p:spPr>
            <a:xfrm rot="5400000">
              <a:off x="3218197" y="2810455"/>
              <a:ext cx="1440000" cy="124138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66AC71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 rot="5400000">
              <a:off x="4459577" y="2810455"/>
              <a:ext cx="1440000" cy="124138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66AC71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9" name="Google Shape;219;p9"/>
            <p:cNvSpPr/>
            <p:nvPr/>
          </p:nvSpPr>
          <p:spPr>
            <a:xfrm rot="5400000">
              <a:off x="5700957" y="2810455"/>
              <a:ext cx="1440000" cy="124138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66AC71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0" name="Google Shape;220;p9"/>
            <p:cNvSpPr/>
            <p:nvPr/>
          </p:nvSpPr>
          <p:spPr>
            <a:xfrm rot="5400000">
              <a:off x="6942337" y="2810455"/>
              <a:ext cx="1440000" cy="124138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66AC71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1" name="Google Shape;221;p9"/>
            <p:cNvSpPr/>
            <p:nvPr/>
          </p:nvSpPr>
          <p:spPr>
            <a:xfrm rot="5400000">
              <a:off x="8183717" y="2810455"/>
              <a:ext cx="1440000" cy="124138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66AC71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2" name="Google Shape;222;p9"/>
            <p:cNvSpPr/>
            <p:nvPr/>
          </p:nvSpPr>
          <p:spPr>
            <a:xfrm rot="5400000">
              <a:off x="2597507" y="3936890"/>
              <a:ext cx="1440000" cy="124138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66AC71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3" name="Google Shape;223;p9"/>
            <p:cNvSpPr/>
            <p:nvPr/>
          </p:nvSpPr>
          <p:spPr>
            <a:xfrm rot="5400000">
              <a:off x="3838887" y="3936890"/>
              <a:ext cx="1440000" cy="124138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66AC71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 rot="5400000">
              <a:off x="5080267" y="3936890"/>
              <a:ext cx="1440000" cy="124138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66AC71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 rot="5400000">
              <a:off x="6321647" y="3936890"/>
              <a:ext cx="1440000" cy="124138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66AC71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 rot="5400000">
              <a:off x="7563027" y="3936890"/>
              <a:ext cx="1440000" cy="124138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66AC71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7" name="Google Shape;227;p9"/>
            <p:cNvSpPr/>
            <p:nvPr/>
          </p:nvSpPr>
          <p:spPr>
            <a:xfrm rot="5400000">
              <a:off x="8804407" y="3936890"/>
              <a:ext cx="1440000" cy="124138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66AC71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8" name="Google Shape;228;p9"/>
            <p:cNvSpPr/>
            <p:nvPr/>
          </p:nvSpPr>
          <p:spPr>
            <a:xfrm rot="5400000">
              <a:off x="1976817" y="5063324"/>
              <a:ext cx="1440000" cy="124138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66AC71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9" name="Google Shape;229;p9"/>
            <p:cNvSpPr/>
            <p:nvPr/>
          </p:nvSpPr>
          <p:spPr>
            <a:xfrm rot="5400000">
              <a:off x="3218197" y="5063324"/>
              <a:ext cx="1440000" cy="124138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66AC71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 rot="5400000">
              <a:off x="4459577" y="5063324"/>
              <a:ext cx="1440000" cy="124138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66AC71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 rot="5400000">
              <a:off x="5700957" y="5063324"/>
              <a:ext cx="1440000" cy="124138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66AC71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 rot="5400000">
              <a:off x="6942337" y="5063324"/>
              <a:ext cx="1440000" cy="124138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66AC71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33" name="Google Shape;233;p9"/>
            <p:cNvSpPr/>
            <p:nvPr/>
          </p:nvSpPr>
          <p:spPr>
            <a:xfrm rot="5400000">
              <a:off x="8183717" y="5063324"/>
              <a:ext cx="1440000" cy="124138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rgbClr val="66AC71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34" name="Google Shape;234;p9"/>
          <p:cNvSpPr/>
          <p:nvPr/>
        </p:nvSpPr>
        <p:spPr>
          <a:xfrm>
            <a:off x="7615918" y="3486250"/>
            <a:ext cx="3962400" cy="484965"/>
          </a:xfrm>
          <a:prstGeom prst="rect">
            <a:avLst/>
          </a:prstGeom>
          <a:solidFill>
            <a:srgbClr val="F53F3E"/>
          </a:solidFill>
          <a:ln>
            <a:noFill/>
          </a:ln>
        </p:spPr>
        <p:txBody>
          <a:bodyPr anchorCtr="0" anchor="ctr" bIns="45700" lIns="91425" spcFirstLastPara="1" rIns="91425" wrap="square" tIns="108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보스 몬스터, 정령용 타일</a:t>
            </a:r>
            <a:endParaRPr/>
          </a:p>
        </p:txBody>
      </p:sp>
      <p:sp>
        <p:nvSpPr>
          <p:cNvPr id="235" name="Google Shape;235;p9"/>
          <p:cNvSpPr/>
          <p:nvPr/>
        </p:nvSpPr>
        <p:spPr>
          <a:xfrm>
            <a:off x="7615918" y="4101517"/>
            <a:ext cx="3962400" cy="484965"/>
          </a:xfrm>
          <a:prstGeom prst="rect">
            <a:avLst/>
          </a:prstGeom>
          <a:solidFill>
            <a:srgbClr val="F53F3E"/>
          </a:solidFill>
          <a:ln>
            <a:noFill/>
          </a:ln>
        </p:spPr>
        <p:txBody>
          <a:bodyPr anchorCtr="0" anchor="ctr" bIns="45700" lIns="91425" spcFirstLastPara="1" rIns="91425" wrap="square" tIns="108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다양한 장애물 및 효과</a:t>
            </a:r>
            <a:endParaRPr/>
          </a:p>
        </p:txBody>
      </p:sp>
      <p:sp>
        <p:nvSpPr>
          <p:cNvPr id="236" name="Google Shape;236;p9"/>
          <p:cNvSpPr/>
          <p:nvPr/>
        </p:nvSpPr>
        <p:spPr>
          <a:xfrm>
            <a:off x="7615918" y="2870982"/>
            <a:ext cx="3962400" cy="484965"/>
          </a:xfrm>
          <a:prstGeom prst="rect">
            <a:avLst/>
          </a:prstGeom>
          <a:solidFill>
            <a:srgbClr val="F53F3E"/>
          </a:solidFill>
          <a:ln>
            <a:noFill/>
          </a:ln>
        </p:spPr>
        <p:txBody>
          <a:bodyPr anchorCtr="0" anchor="ctr" bIns="45700" lIns="91425" spcFirstLastPara="1" rIns="91425" wrap="square" tIns="108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 X 5 의 타일</a:t>
            </a:r>
            <a:endParaRPr/>
          </a:p>
        </p:txBody>
      </p:sp>
      <p:grpSp>
        <p:nvGrpSpPr>
          <p:cNvPr id="237" name="Google Shape;237;p9"/>
          <p:cNvGrpSpPr/>
          <p:nvPr/>
        </p:nvGrpSpPr>
        <p:grpSpPr>
          <a:xfrm>
            <a:off x="2806648" y="-1"/>
            <a:ext cx="6578704" cy="914591"/>
            <a:chOff x="2806648" y="-1"/>
            <a:chExt cx="6578704" cy="914591"/>
          </a:xfrm>
        </p:grpSpPr>
        <p:pic>
          <p:nvPicPr>
            <p:cNvPr descr="10 Item yang Paling Sering Digunakan Pemain Dota 2 - INDOESPORTS" id="238" name="Google Shape;238;p9"/>
            <p:cNvPicPr preferRelativeResize="0"/>
            <p:nvPr/>
          </p:nvPicPr>
          <p:blipFill rotWithShape="1">
            <a:blip r:embed="rId3">
              <a:alphaModFix/>
            </a:blip>
            <a:srcRect b="19629" l="0" r="0" t="63316"/>
            <a:stretch/>
          </p:blipFill>
          <p:spPr>
            <a:xfrm>
              <a:off x="2806648" y="-1"/>
              <a:ext cx="6578704" cy="7017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9" name="Google Shape;239;p9"/>
            <p:cNvSpPr/>
            <p:nvPr/>
          </p:nvSpPr>
          <p:spPr>
            <a:xfrm>
              <a:off x="4599667" y="519341"/>
              <a:ext cx="3016251" cy="395249"/>
            </a:xfrm>
            <a:prstGeom prst="rect">
              <a:avLst/>
            </a:prstGeom>
            <a:solidFill>
              <a:srgbClr val="F53F3E"/>
            </a:solidFill>
            <a:ln>
              <a:noFill/>
            </a:ln>
          </p:spPr>
          <p:txBody>
            <a:bodyPr anchorCtr="0" anchor="ctr" bIns="72000" lIns="91425" spcFirstLastPara="1" rIns="91425" wrap="square" tIns="108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스테이지</a:t>
              </a:r>
              <a:endParaRPr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4242864" y="89573"/>
              <a:ext cx="3706272" cy="5158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ko-KR" sz="2400" u="none" cap="none" strike="noStrike">
                  <a:solidFill>
                    <a:schemeClr val="lt1"/>
                  </a:solidFill>
                  <a:latin typeface="Balthazar"/>
                  <a:ea typeface="Balthazar"/>
                  <a:cs typeface="Balthazar"/>
                  <a:sym typeface="Balthazar"/>
                </a:rPr>
                <a:t>Path To Yggdrasil </a:t>
              </a:r>
              <a:endParaRPr b="1" i="0" sz="2400" u="none" cap="none" strike="noStrike">
                <a:solidFill>
                  <a:schemeClr val="lt1"/>
                </a:solidFill>
                <a:latin typeface="Balthazar"/>
                <a:ea typeface="Balthazar"/>
                <a:cs typeface="Balthazar"/>
                <a:sym typeface="Balthazar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2021-10-11T05:06:49Z</dcterms:created>
  <dc:creator>kimland4646@gmail.com</dc:creator>
</cp:coreProperties>
</file>